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19" roundtripDataSignature="AMtx7mjfcb4kOqjMniAtZyfcA3yVqIGI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customschemas.google.com/relationships/presentationmetadata" Target="meta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5"/>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6"/>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6"/>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4"/>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2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19.jpg"/><Relationship Id="rId6" Type="http://schemas.openxmlformats.org/officeDocument/2006/relationships/image" Target="../media/image3.jpg"/><Relationship Id="rId7" Type="http://schemas.openxmlformats.org/officeDocument/2006/relationships/image" Target="../media/image2.jpg"/><Relationship Id="rId8"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83" name="Shape 83"/>
        <p:cNvGrpSpPr/>
        <p:nvPr/>
      </p:nvGrpSpPr>
      <p:grpSpPr>
        <a:xfrm>
          <a:off x="0" y="0"/>
          <a:ext cx="0" cy="0"/>
          <a:chOff x="0" y="0"/>
          <a:chExt cx="0" cy="0"/>
        </a:xfrm>
      </p:grpSpPr>
      <p:sp>
        <p:nvSpPr>
          <p:cNvPr id="84" name="Google Shape;84;p1"/>
          <p:cNvSpPr/>
          <p:nvPr/>
        </p:nvSpPr>
        <p:spPr>
          <a:xfrm>
            <a:off x="6261201" y="6673810"/>
            <a:ext cx="4356529" cy="3943062"/>
          </a:xfrm>
          <a:prstGeom prst="rect">
            <a:avLst/>
          </a:prstGeom>
          <a:solidFill>
            <a:srgbClr val="A5C3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
          <p:cNvSpPr/>
          <p:nvPr/>
        </p:nvSpPr>
        <p:spPr>
          <a:xfrm>
            <a:off x="-710693" y="-2380703"/>
            <a:ext cx="5752486" cy="577827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C3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
          <p:cNvSpPr txBox="1"/>
          <p:nvPr/>
        </p:nvSpPr>
        <p:spPr>
          <a:xfrm>
            <a:off x="6740148" y="1304925"/>
            <a:ext cx="10511215" cy="4676775"/>
          </a:xfrm>
          <a:prstGeom prst="rect">
            <a:avLst/>
          </a:prstGeom>
          <a:noFill/>
          <a:ln>
            <a:noFill/>
          </a:ln>
        </p:spPr>
        <p:txBody>
          <a:bodyPr anchorCtr="0" anchor="t" bIns="0" lIns="0" spcFirstLastPara="1" rIns="0" wrap="square" tIns="0">
            <a:spAutoFit/>
          </a:bodyPr>
          <a:lstStyle/>
          <a:p>
            <a:pPr indent="0" lvl="0" marL="0" marR="0" rtl="0" algn="r">
              <a:lnSpc>
                <a:spcPct val="96000"/>
              </a:lnSpc>
              <a:spcBef>
                <a:spcPts val="0"/>
              </a:spcBef>
              <a:spcAft>
                <a:spcPts val="0"/>
              </a:spcAft>
              <a:buNone/>
            </a:pPr>
            <a:r>
              <a:rPr b="0" i="0" lang="en-US" sz="12500" u="none" cap="none" strike="noStrike">
                <a:solidFill>
                  <a:srgbClr val="1264AB"/>
                </a:solidFill>
                <a:latin typeface="Arial"/>
                <a:ea typeface="Arial"/>
                <a:cs typeface="Arial"/>
                <a:sym typeface="Arial"/>
              </a:rPr>
              <a:t>Dispensador de gel antibacterial</a:t>
            </a:r>
            <a:endParaRPr/>
          </a:p>
        </p:txBody>
      </p:sp>
      <p:sp>
        <p:nvSpPr>
          <p:cNvPr id="87" name="Google Shape;87;p1"/>
          <p:cNvSpPr txBox="1"/>
          <p:nvPr/>
        </p:nvSpPr>
        <p:spPr>
          <a:xfrm>
            <a:off x="11344575" y="7786370"/>
            <a:ext cx="5906788" cy="1471930"/>
          </a:xfrm>
          <a:prstGeom prst="rect">
            <a:avLst/>
          </a:prstGeom>
          <a:noFill/>
          <a:ln>
            <a:noFill/>
          </a:ln>
        </p:spPr>
        <p:txBody>
          <a:bodyPr anchorCtr="0" anchor="t" bIns="0" lIns="0" spcFirstLastPara="1" rIns="0" wrap="square" tIns="0">
            <a:spAutoFit/>
          </a:bodyPr>
          <a:lstStyle/>
          <a:p>
            <a:pPr indent="0" lvl="0" marL="0" marR="0" rtl="0" algn="r">
              <a:lnSpc>
                <a:spcPct val="139964"/>
              </a:lnSpc>
              <a:spcBef>
                <a:spcPts val="0"/>
              </a:spcBef>
              <a:spcAft>
                <a:spcPts val="0"/>
              </a:spcAft>
              <a:buNone/>
            </a:pPr>
            <a:r>
              <a:rPr b="0" i="0" lang="en-US" sz="2800" u="none" cap="none" strike="noStrike">
                <a:solidFill>
                  <a:srgbClr val="1264AB"/>
                </a:solidFill>
                <a:latin typeface="Arial"/>
                <a:ea typeface="Arial"/>
                <a:cs typeface="Arial"/>
                <a:sym typeface="Arial"/>
              </a:rPr>
              <a:t>Diego Fernando Gutierrez</a:t>
            </a:r>
            <a:endParaRPr/>
          </a:p>
          <a:p>
            <a:pPr indent="0" lvl="0" marL="0" marR="0" rtl="0" algn="r">
              <a:lnSpc>
                <a:spcPct val="140014"/>
              </a:lnSpc>
              <a:spcBef>
                <a:spcPts val="0"/>
              </a:spcBef>
              <a:spcAft>
                <a:spcPts val="0"/>
              </a:spcAft>
              <a:buNone/>
            </a:pPr>
            <a:r>
              <a:rPr b="0" i="0" lang="en-US" sz="2799" u="none" cap="none" strike="noStrike">
                <a:solidFill>
                  <a:srgbClr val="1264AB"/>
                </a:solidFill>
                <a:latin typeface="Arial"/>
                <a:ea typeface="Arial"/>
                <a:cs typeface="Arial"/>
                <a:sym typeface="Arial"/>
              </a:rPr>
              <a:t>Cristian Eduardo Maldonado</a:t>
            </a:r>
            <a:endParaRPr/>
          </a:p>
          <a:p>
            <a:pPr indent="0" lvl="0" marL="0" marR="0" rtl="0" algn="r">
              <a:lnSpc>
                <a:spcPct val="140014"/>
              </a:lnSpc>
              <a:spcBef>
                <a:spcPts val="0"/>
              </a:spcBef>
              <a:spcAft>
                <a:spcPts val="0"/>
              </a:spcAft>
              <a:buNone/>
            </a:pPr>
            <a:r>
              <a:rPr b="0" i="0" lang="en-US" sz="2799" u="none" cap="none" strike="noStrike">
                <a:solidFill>
                  <a:srgbClr val="1264AB"/>
                </a:solidFill>
                <a:latin typeface="Arial"/>
                <a:ea typeface="Arial"/>
                <a:cs typeface="Arial"/>
                <a:sym typeface="Arial"/>
              </a:rPr>
              <a:t>Maria Alejandra Morales Rincón</a:t>
            </a:r>
            <a:endParaRPr/>
          </a:p>
        </p:txBody>
      </p:sp>
      <p:grpSp>
        <p:nvGrpSpPr>
          <p:cNvPr id="88" name="Google Shape;88;p1"/>
          <p:cNvGrpSpPr/>
          <p:nvPr/>
        </p:nvGrpSpPr>
        <p:grpSpPr>
          <a:xfrm>
            <a:off x="3010044" y="2070396"/>
            <a:ext cx="4089278" cy="6146207"/>
            <a:chOff x="0" y="0"/>
            <a:chExt cx="5452370" cy="8194943"/>
          </a:xfrm>
        </p:grpSpPr>
        <p:sp>
          <p:nvSpPr>
            <p:cNvPr id="89" name="Google Shape;89;p1"/>
            <p:cNvSpPr/>
            <p:nvPr/>
          </p:nvSpPr>
          <p:spPr>
            <a:xfrm>
              <a:off x="0" y="0"/>
              <a:ext cx="512927" cy="8194943"/>
            </a:xfrm>
            <a:prstGeom prst="rect">
              <a:avLst/>
            </a:prstGeom>
            <a:solidFill>
              <a:srgbClr val="126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
            <p:cNvSpPr/>
            <p:nvPr/>
          </p:nvSpPr>
          <p:spPr>
            <a:xfrm>
              <a:off x="1646481" y="0"/>
              <a:ext cx="512927" cy="8194943"/>
            </a:xfrm>
            <a:prstGeom prst="rect">
              <a:avLst/>
            </a:prstGeom>
            <a:solidFill>
              <a:srgbClr val="126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
            <p:cNvSpPr/>
            <p:nvPr/>
          </p:nvSpPr>
          <p:spPr>
            <a:xfrm>
              <a:off x="3292962" y="0"/>
              <a:ext cx="512927" cy="8194943"/>
            </a:xfrm>
            <a:prstGeom prst="rect">
              <a:avLst/>
            </a:prstGeom>
            <a:solidFill>
              <a:srgbClr val="126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
            <p:cNvSpPr/>
            <p:nvPr/>
          </p:nvSpPr>
          <p:spPr>
            <a:xfrm>
              <a:off x="4939443" y="0"/>
              <a:ext cx="512927" cy="8194943"/>
            </a:xfrm>
            <a:prstGeom prst="rect">
              <a:avLst/>
            </a:prstGeom>
            <a:solidFill>
              <a:srgbClr val="126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217" name="Shape 217"/>
        <p:cNvGrpSpPr/>
        <p:nvPr/>
      </p:nvGrpSpPr>
      <p:grpSpPr>
        <a:xfrm>
          <a:off x="0" y="0"/>
          <a:ext cx="0" cy="0"/>
          <a:chOff x="0" y="0"/>
          <a:chExt cx="0" cy="0"/>
        </a:xfrm>
      </p:grpSpPr>
      <p:grpSp>
        <p:nvGrpSpPr>
          <p:cNvPr id="218" name="Google Shape;218;p10"/>
          <p:cNvGrpSpPr/>
          <p:nvPr/>
        </p:nvGrpSpPr>
        <p:grpSpPr>
          <a:xfrm>
            <a:off x="1028700" y="1050131"/>
            <a:ext cx="16914148" cy="2736704"/>
            <a:chOff x="0" y="28575"/>
            <a:chExt cx="22552198" cy="3648939"/>
          </a:xfrm>
        </p:grpSpPr>
        <p:sp>
          <p:nvSpPr>
            <p:cNvPr id="219" name="Google Shape;219;p10"/>
            <p:cNvSpPr txBox="1"/>
            <p:nvPr/>
          </p:nvSpPr>
          <p:spPr>
            <a:xfrm>
              <a:off x="0" y="28575"/>
              <a:ext cx="22552198" cy="2526665"/>
            </a:xfrm>
            <a:prstGeom prst="rect">
              <a:avLst/>
            </a:prstGeom>
            <a:noFill/>
            <a:ln>
              <a:noFill/>
            </a:ln>
          </p:spPr>
          <p:txBody>
            <a:bodyPr anchorCtr="0" anchor="t" bIns="0" lIns="0" spcFirstLastPara="1" rIns="0" wrap="square" tIns="0">
              <a:spAutoFit/>
            </a:bodyPr>
            <a:lstStyle/>
            <a:p>
              <a:pPr indent="0" lvl="0" marL="0" marR="0" rtl="0" algn="l">
                <a:lnSpc>
                  <a:spcPct val="113984"/>
                </a:lnSpc>
                <a:spcBef>
                  <a:spcPts val="0"/>
                </a:spcBef>
                <a:spcAft>
                  <a:spcPts val="0"/>
                </a:spcAft>
                <a:buNone/>
              </a:pPr>
              <a:r>
                <a:rPr lang="en-US" sz="6500">
                  <a:solidFill>
                    <a:srgbClr val="1264AB"/>
                  </a:solidFill>
                  <a:latin typeface="Arial"/>
                  <a:ea typeface="Arial"/>
                  <a:cs typeface="Arial"/>
                  <a:sym typeface="Arial"/>
                </a:rPr>
                <a:t>IMPLEMENTACIÓN DE LA BOMBA ELECTRONICA </a:t>
              </a:r>
              <a:endParaRPr/>
            </a:p>
          </p:txBody>
        </p:sp>
        <p:sp>
          <p:nvSpPr>
            <p:cNvPr id="220" name="Google Shape;220;p10"/>
            <p:cNvSpPr txBox="1"/>
            <p:nvPr/>
          </p:nvSpPr>
          <p:spPr>
            <a:xfrm>
              <a:off x="0" y="3052674"/>
              <a:ext cx="22552198" cy="624840"/>
            </a:xfrm>
            <a:prstGeom prst="rect">
              <a:avLst/>
            </a:prstGeom>
            <a:noFill/>
            <a:ln>
              <a:noFill/>
            </a:ln>
          </p:spPr>
          <p:txBody>
            <a:bodyPr anchorCtr="0" anchor="t" bIns="0" lIns="0" spcFirstLastPara="1" rIns="0" wrap="square" tIns="0">
              <a:spAutoFit/>
            </a:bodyPr>
            <a:lstStyle/>
            <a:p>
              <a:pPr indent="0" lvl="0" marL="0" marR="0" rtl="0" algn="l">
                <a:lnSpc>
                  <a:spcPct val="225000"/>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1" name="Google Shape;221;p10"/>
          <p:cNvSpPr/>
          <p:nvPr/>
        </p:nvSpPr>
        <p:spPr>
          <a:xfrm>
            <a:off x="13988148" y="-272274"/>
            <a:ext cx="4614958" cy="5870702"/>
          </a:xfrm>
          <a:prstGeom prst="rect">
            <a:avLst/>
          </a:prstGeom>
          <a:solidFill>
            <a:srgbClr val="A5C3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0"/>
          <p:cNvSpPr/>
          <p:nvPr/>
        </p:nvSpPr>
        <p:spPr>
          <a:xfrm>
            <a:off x="8745873" y="6631301"/>
            <a:ext cx="5230553" cy="525399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26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 name="Google Shape;223;p10"/>
          <p:cNvPicPr preferRelativeResize="0"/>
          <p:nvPr/>
        </p:nvPicPr>
        <p:blipFill rotWithShape="1">
          <a:blip r:embed="rId3">
            <a:alphaModFix/>
          </a:blip>
          <a:srcRect b="0" l="0" r="0" t="0"/>
          <a:stretch/>
        </p:blipFill>
        <p:spPr>
          <a:xfrm>
            <a:off x="3553168" y="3318205"/>
            <a:ext cx="7910513" cy="550296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227" name="Shape 227"/>
        <p:cNvGrpSpPr/>
        <p:nvPr/>
      </p:nvGrpSpPr>
      <p:grpSpPr>
        <a:xfrm>
          <a:off x="0" y="0"/>
          <a:ext cx="0" cy="0"/>
          <a:chOff x="0" y="0"/>
          <a:chExt cx="0" cy="0"/>
        </a:xfrm>
      </p:grpSpPr>
      <p:sp>
        <p:nvSpPr>
          <p:cNvPr id="228" name="Google Shape;228;p11"/>
          <p:cNvSpPr/>
          <p:nvPr/>
        </p:nvSpPr>
        <p:spPr>
          <a:xfrm>
            <a:off x="13988148" y="-272274"/>
            <a:ext cx="4614958" cy="5870702"/>
          </a:xfrm>
          <a:prstGeom prst="rect">
            <a:avLst/>
          </a:prstGeom>
          <a:solidFill>
            <a:srgbClr val="A5C3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11"/>
          <p:cNvGrpSpPr/>
          <p:nvPr/>
        </p:nvGrpSpPr>
        <p:grpSpPr>
          <a:xfrm>
            <a:off x="1028700" y="1050131"/>
            <a:ext cx="16268700" cy="1803254"/>
            <a:chOff x="0" y="28575"/>
            <a:chExt cx="12775652" cy="2404339"/>
          </a:xfrm>
        </p:grpSpPr>
        <p:sp>
          <p:nvSpPr>
            <p:cNvPr id="230" name="Google Shape;230;p11"/>
            <p:cNvSpPr txBox="1"/>
            <p:nvPr/>
          </p:nvSpPr>
          <p:spPr>
            <a:xfrm>
              <a:off x="0" y="28575"/>
              <a:ext cx="11339513" cy="1265304"/>
            </a:xfrm>
            <a:prstGeom prst="rect">
              <a:avLst/>
            </a:prstGeom>
            <a:noFill/>
            <a:ln>
              <a:noFill/>
            </a:ln>
          </p:spPr>
          <p:txBody>
            <a:bodyPr anchorCtr="0" anchor="t" bIns="0" lIns="0" spcFirstLastPara="1" rIns="0" wrap="square" tIns="0">
              <a:spAutoFit/>
            </a:bodyPr>
            <a:lstStyle/>
            <a:p>
              <a:pPr indent="0" lvl="0" marL="0" marR="0" rtl="0" algn="l">
                <a:lnSpc>
                  <a:spcPct val="113984"/>
                </a:lnSpc>
                <a:spcBef>
                  <a:spcPts val="0"/>
                </a:spcBef>
                <a:spcAft>
                  <a:spcPts val="0"/>
                </a:spcAft>
                <a:buNone/>
              </a:pPr>
              <a:r>
                <a:rPr lang="en-US" sz="6500">
                  <a:solidFill>
                    <a:srgbClr val="1264AB"/>
                  </a:solidFill>
                  <a:latin typeface="Arial"/>
                  <a:ea typeface="Arial"/>
                  <a:cs typeface="Arial"/>
                  <a:sym typeface="Arial"/>
                </a:rPr>
                <a:t>MAQUINA DE ESTADOS y Pin planer </a:t>
              </a:r>
              <a:endParaRPr sz="6500">
                <a:solidFill>
                  <a:srgbClr val="1264AB"/>
                </a:solidFill>
                <a:latin typeface="Arial"/>
                <a:ea typeface="Arial"/>
                <a:cs typeface="Arial"/>
                <a:sym typeface="Arial"/>
              </a:endParaRPr>
            </a:p>
          </p:txBody>
        </p:sp>
        <p:sp>
          <p:nvSpPr>
            <p:cNvPr id="231" name="Google Shape;231;p11"/>
            <p:cNvSpPr txBox="1"/>
            <p:nvPr/>
          </p:nvSpPr>
          <p:spPr>
            <a:xfrm>
              <a:off x="0" y="1808074"/>
              <a:ext cx="12775652" cy="624840"/>
            </a:xfrm>
            <a:prstGeom prst="rect">
              <a:avLst/>
            </a:prstGeom>
            <a:noFill/>
            <a:ln>
              <a:noFill/>
            </a:ln>
          </p:spPr>
          <p:txBody>
            <a:bodyPr anchorCtr="0" anchor="t" bIns="0" lIns="0" spcFirstLastPara="1" rIns="0" wrap="square" tIns="0">
              <a:spAutoFit/>
            </a:bodyPr>
            <a:lstStyle/>
            <a:p>
              <a:pPr indent="0" lvl="0" marL="0" marR="0" rtl="0" algn="l">
                <a:lnSpc>
                  <a:spcPct val="225000"/>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2" name="Google Shape;232;p11"/>
          <p:cNvSpPr/>
          <p:nvPr/>
        </p:nvSpPr>
        <p:spPr>
          <a:xfrm>
            <a:off x="8745873" y="6631301"/>
            <a:ext cx="5230553" cy="525399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26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11"/>
          <p:cNvPicPr preferRelativeResize="0"/>
          <p:nvPr/>
        </p:nvPicPr>
        <p:blipFill rotWithShape="1">
          <a:blip r:embed="rId3">
            <a:alphaModFix/>
          </a:blip>
          <a:srcRect b="0" l="0" r="0" t="0"/>
          <a:stretch/>
        </p:blipFill>
        <p:spPr>
          <a:xfrm>
            <a:off x="381000" y="2666833"/>
            <a:ext cx="7516118" cy="6700878"/>
          </a:xfrm>
          <a:prstGeom prst="rect">
            <a:avLst/>
          </a:prstGeom>
          <a:noFill/>
          <a:ln>
            <a:noFill/>
          </a:ln>
        </p:spPr>
      </p:pic>
      <p:pic>
        <p:nvPicPr>
          <p:cNvPr id="234" name="Google Shape;234;p11"/>
          <p:cNvPicPr preferRelativeResize="0"/>
          <p:nvPr/>
        </p:nvPicPr>
        <p:blipFill rotWithShape="1">
          <a:blip r:embed="rId4">
            <a:alphaModFix/>
          </a:blip>
          <a:srcRect b="0" l="0" r="0" t="0"/>
          <a:stretch/>
        </p:blipFill>
        <p:spPr>
          <a:xfrm>
            <a:off x="8054707" y="3016840"/>
            <a:ext cx="10049920" cy="54032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238" name="Shape 238"/>
        <p:cNvGrpSpPr/>
        <p:nvPr/>
      </p:nvGrpSpPr>
      <p:grpSpPr>
        <a:xfrm>
          <a:off x="0" y="0"/>
          <a:ext cx="0" cy="0"/>
          <a:chOff x="0" y="0"/>
          <a:chExt cx="0" cy="0"/>
        </a:xfrm>
      </p:grpSpPr>
      <p:sp>
        <p:nvSpPr>
          <p:cNvPr id="239" name="Google Shape;239;p12"/>
          <p:cNvSpPr/>
          <p:nvPr/>
        </p:nvSpPr>
        <p:spPr>
          <a:xfrm>
            <a:off x="1028700" y="-301101"/>
            <a:ext cx="4299851" cy="4209566"/>
          </a:xfrm>
          <a:prstGeom prst="rect">
            <a:avLst/>
          </a:prstGeom>
          <a:solidFill>
            <a:srgbClr val="A5C3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txBox="1"/>
          <p:nvPr/>
        </p:nvSpPr>
        <p:spPr>
          <a:xfrm>
            <a:off x="1812461" y="565785"/>
            <a:ext cx="13017048" cy="954405"/>
          </a:xfrm>
          <a:prstGeom prst="rect">
            <a:avLst/>
          </a:prstGeom>
          <a:noFill/>
          <a:ln>
            <a:noFill/>
          </a:ln>
        </p:spPr>
        <p:txBody>
          <a:bodyPr anchorCtr="0" anchor="t" bIns="0" lIns="0" spcFirstLastPara="1" rIns="0" wrap="square" tIns="0">
            <a:spAutoFit/>
          </a:bodyPr>
          <a:lstStyle/>
          <a:p>
            <a:pPr indent="0" lvl="0" marL="0" marR="0" rtl="0" algn="l">
              <a:lnSpc>
                <a:spcPct val="113984"/>
              </a:lnSpc>
              <a:spcBef>
                <a:spcPts val="0"/>
              </a:spcBef>
              <a:spcAft>
                <a:spcPts val="0"/>
              </a:spcAft>
              <a:buNone/>
            </a:pPr>
            <a:r>
              <a:rPr lang="en-US" sz="6500">
                <a:solidFill>
                  <a:srgbClr val="1264AB"/>
                </a:solidFill>
              </a:rPr>
              <a:t>CÓDIGO</a:t>
            </a:r>
            <a:r>
              <a:rPr lang="en-US" sz="6500">
                <a:solidFill>
                  <a:srgbClr val="1264AB"/>
                </a:solidFill>
                <a:latin typeface="Arial"/>
                <a:ea typeface="Arial"/>
                <a:cs typeface="Arial"/>
                <a:sym typeface="Arial"/>
              </a:rPr>
              <a:t> DE ARDUINO</a:t>
            </a:r>
            <a:endParaRPr/>
          </a:p>
        </p:txBody>
      </p:sp>
      <p:pic>
        <p:nvPicPr>
          <p:cNvPr id="241" name="Google Shape;241;p12"/>
          <p:cNvPicPr preferRelativeResize="0"/>
          <p:nvPr/>
        </p:nvPicPr>
        <p:blipFill>
          <a:blip r:embed="rId3">
            <a:alphaModFix/>
          </a:blip>
          <a:stretch>
            <a:fillRect/>
          </a:stretch>
        </p:blipFill>
        <p:spPr>
          <a:xfrm>
            <a:off x="1884201" y="2531065"/>
            <a:ext cx="12277725" cy="6438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245" name="Shape 245"/>
        <p:cNvGrpSpPr/>
        <p:nvPr/>
      </p:nvGrpSpPr>
      <p:grpSpPr>
        <a:xfrm>
          <a:off x="0" y="0"/>
          <a:ext cx="0" cy="0"/>
          <a:chOff x="0" y="0"/>
          <a:chExt cx="0" cy="0"/>
        </a:xfrm>
      </p:grpSpPr>
      <p:sp>
        <p:nvSpPr>
          <p:cNvPr id="246" name="Google Shape;246;p14"/>
          <p:cNvSpPr/>
          <p:nvPr/>
        </p:nvSpPr>
        <p:spPr>
          <a:xfrm>
            <a:off x="-171883" y="-161550"/>
            <a:ext cx="18459900" cy="10610100"/>
          </a:xfrm>
          <a:prstGeom prst="rect">
            <a:avLst/>
          </a:prstGeom>
          <a:solidFill>
            <a:srgbClr val="126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 name="Google Shape;247;p14"/>
          <p:cNvGrpSpPr/>
          <p:nvPr/>
        </p:nvGrpSpPr>
        <p:grpSpPr>
          <a:xfrm>
            <a:off x="1028700" y="-1923300"/>
            <a:ext cx="16141217" cy="11647630"/>
            <a:chOff x="0" y="-66675"/>
            <a:chExt cx="10202400" cy="18319644"/>
          </a:xfrm>
        </p:grpSpPr>
        <p:sp>
          <p:nvSpPr>
            <p:cNvPr id="248" name="Google Shape;248;p14"/>
            <p:cNvSpPr txBox="1"/>
            <p:nvPr/>
          </p:nvSpPr>
          <p:spPr>
            <a:xfrm>
              <a:off x="0" y="-66675"/>
              <a:ext cx="10202269" cy="729615"/>
            </a:xfrm>
            <a:prstGeom prst="rect">
              <a:avLst/>
            </a:prstGeom>
            <a:noFill/>
            <a:ln>
              <a:noFill/>
            </a:ln>
          </p:spPr>
          <p:txBody>
            <a:bodyPr anchorCtr="0" anchor="t" bIns="0" lIns="0" spcFirstLastPara="1" rIns="0" wrap="square" tIns="0">
              <a:spAutoFit/>
            </a:bodyPr>
            <a:lstStyle/>
            <a:p>
              <a:pPr indent="0" lvl="0" marL="0" marR="0" rtl="0" algn="l">
                <a:lnSpc>
                  <a:spcPct val="256666"/>
                </a:lnSpc>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Google Shape;249;p14"/>
            <p:cNvSpPr txBox="1"/>
            <p:nvPr/>
          </p:nvSpPr>
          <p:spPr>
            <a:xfrm>
              <a:off x="0" y="3741041"/>
              <a:ext cx="10202400" cy="8739000"/>
            </a:xfrm>
            <a:prstGeom prst="rect">
              <a:avLst/>
            </a:prstGeom>
            <a:noFill/>
            <a:ln>
              <a:noFill/>
            </a:ln>
          </p:spPr>
          <p:txBody>
            <a:bodyPr anchorCtr="0" anchor="t" bIns="0" lIns="0" spcFirstLastPara="1" rIns="0" wrap="square" tIns="0">
              <a:spAutoFit/>
            </a:bodyPr>
            <a:lstStyle/>
            <a:p>
              <a:pPr indent="0" lvl="0" marL="0" marR="0" rtl="0" algn="l">
                <a:lnSpc>
                  <a:spcPct val="149977"/>
                </a:lnSpc>
                <a:spcBef>
                  <a:spcPts val="0"/>
                </a:spcBef>
                <a:spcAft>
                  <a:spcPts val="0"/>
                </a:spcAft>
                <a:buNone/>
              </a:pPr>
              <a:r>
                <a:rPr lang="en-US" sz="2175">
                  <a:solidFill>
                    <a:srgbClr val="FEFEFE"/>
                  </a:solidFill>
                  <a:latin typeface="Arial"/>
                  <a:ea typeface="Arial"/>
                  <a:cs typeface="Arial"/>
                  <a:sym typeface="Arial"/>
                </a:rPr>
                <a:t>El proceso de establecer un proyecto de aplicación de electrónica Digital con diverso elementos como la FPGA, una fuente de tensión o un Arduino puede ser extenuante. Esto debido a los objetivos o requerimientos que se deben cumplir con respecto a estándares de hardware y software. Es indispensable tratar con precaución cada herramienta para que no sufran averías en un periodo determinado. Por otra parte se reconoce la importancia de la comunicación de los diferentes lenguajes de programación que pueden verse involucrados, en este caso fueron el lenguaje UART, el VHDL y del Arduino que en la mayoría de ocasiones es C++. En el transcurso de la elaboración se reconoce como el ámbito que rodea al problema que el dispositivo pretende resolver, siendo más concreto el sector de la salud, la situación sanitaria actual, sin omitir a los agentes y normas que pueden envolverse. Finalmente es importante ofrecer a la sociedad herramientas para resolver los problemas cotidianos presentados, más si son elementos que son primordiales en diversos sectores, sin embargo, el sector del campus universitario se plantea como un buen punto de inicio para reactivar el sector académico de manera presencial.</a:t>
              </a:r>
              <a:endParaRPr/>
            </a:p>
          </p:txBody>
        </p:sp>
        <p:sp>
          <p:nvSpPr>
            <p:cNvPr id="250" name="Google Shape;250;p14"/>
            <p:cNvSpPr txBox="1"/>
            <p:nvPr/>
          </p:nvSpPr>
          <p:spPr>
            <a:xfrm>
              <a:off x="0" y="13741816"/>
              <a:ext cx="10202269" cy="729615"/>
            </a:xfrm>
            <a:prstGeom prst="rect">
              <a:avLst/>
            </a:prstGeom>
            <a:noFill/>
            <a:ln>
              <a:noFill/>
            </a:ln>
          </p:spPr>
          <p:txBody>
            <a:bodyPr anchorCtr="0" anchor="t" bIns="0" lIns="0" spcFirstLastPara="1" rIns="0" wrap="square" tIns="0">
              <a:spAutoFit/>
            </a:bodyPr>
            <a:lstStyle/>
            <a:p>
              <a:pPr indent="0" lvl="0" marL="0" marR="0" rtl="0" algn="l">
                <a:lnSpc>
                  <a:spcPct val="256666"/>
                </a:lnSpc>
                <a:spcBef>
                  <a:spcPts val="0"/>
                </a:spcBef>
                <a:spcAft>
                  <a:spcPts val="0"/>
                </a:spcAft>
                <a:buNone/>
              </a:pPr>
              <a:r>
                <a:t/>
              </a:r>
              <a:endParaRPr sz="1800">
                <a:solidFill>
                  <a:schemeClr val="dk1"/>
                </a:solidFill>
                <a:latin typeface="Calibri"/>
                <a:ea typeface="Calibri"/>
                <a:cs typeface="Calibri"/>
                <a:sym typeface="Calibri"/>
              </a:endParaRPr>
            </a:p>
          </p:txBody>
        </p:sp>
        <p:sp>
          <p:nvSpPr>
            <p:cNvPr id="251" name="Google Shape;251;p14"/>
            <p:cNvSpPr txBox="1"/>
            <p:nvPr/>
          </p:nvSpPr>
          <p:spPr>
            <a:xfrm>
              <a:off x="0" y="14873720"/>
              <a:ext cx="10202269" cy="492760"/>
            </a:xfrm>
            <a:prstGeom prst="rect">
              <a:avLst/>
            </a:prstGeom>
            <a:noFill/>
            <a:ln>
              <a:noFill/>
            </a:ln>
          </p:spPr>
          <p:txBody>
            <a:bodyPr anchorCtr="0" anchor="t" bIns="0" lIns="0" spcFirstLastPara="1" rIns="0" wrap="square" tIns="0">
              <a:spAutoFit/>
            </a:bodyPr>
            <a:lstStyle/>
            <a:p>
              <a:pPr indent="0" lvl="0" marL="0" marR="0" rtl="0" algn="l">
                <a:lnSpc>
                  <a:spcPct val="181222"/>
                </a:lnSpc>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14"/>
            <p:cNvSpPr txBox="1"/>
            <p:nvPr/>
          </p:nvSpPr>
          <p:spPr>
            <a:xfrm>
              <a:off x="0" y="16628305"/>
              <a:ext cx="10202269" cy="729615"/>
            </a:xfrm>
            <a:prstGeom prst="rect">
              <a:avLst/>
            </a:prstGeom>
            <a:noFill/>
            <a:ln>
              <a:noFill/>
            </a:ln>
          </p:spPr>
          <p:txBody>
            <a:bodyPr anchorCtr="0" anchor="t" bIns="0" lIns="0" spcFirstLastPara="1" rIns="0" wrap="square" tIns="0">
              <a:spAutoFit/>
            </a:bodyPr>
            <a:lstStyle/>
            <a:p>
              <a:pPr indent="0" lvl="0" marL="0" marR="0" rtl="0" algn="l">
                <a:lnSpc>
                  <a:spcPct val="256666"/>
                </a:lnSpc>
                <a:spcBef>
                  <a:spcPts val="0"/>
                </a:spcBef>
                <a:spcAft>
                  <a:spcPts val="0"/>
                </a:spcAft>
                <a:buNone/>
              </a:pPr>
              <a:r>
                <a:t/>
              </a:r>
              <a:endParaRPr sz="1800">
                <a:solidFill>
                  <a:schemeClr val="dk1"/>
                </a:solidFill>
                <a:latin typeface="Calibri"/>
                <a:ea typeface="Calibri"/>
                <a:cs typeface="Calibri"/>
                <a:sym typeface="Calibri"/>
              </a:endParaRPr>
            </a:p>
          </p:txBody>
        </p:sp>
        <p:sp>
          <p:nvSpPr>
            <p:cNvPr id="253" name="Google Shape;253;p14"/>
            <p:cNvSpPr txBox="1"/>
            <p:nvPr/>
          </p:nvSpPr>
          <p:spPr>
            <a:xfrm>
              <a:off x="0" y="17760209"/>
              <a:ext cx="10202269" cy="492760"/>
            </a:xfrm>
            <a:prstGeom prst="rect">
              <a:avLst/>
            </a:prstGeom>
            <a:noFill/>
            <a:ln>
              <a:noFill/>
            </a:ln>
          </p:spPr>
          <p:txBody>
            <a:bodyPr anchorCtr="0" anchor="t" bIns="0" lIns="0" spcFirstLastPara="1" rIns="0" wrap="square" tIns="0">
              <a:spAutoFit/>
            </a:bodyPr>
            <a:lstStyle/>
            <a:p>
              <a:pPr indent="0" lvl="0" marL="0" marR="0" rtl="0" algn="l">
                <a:lnSpc>
                  <a:spcPct val="1812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4" name="Google Shape;254;p14"/>
          <p:cNvSpPr/>
          <p:nvPr/>
        </p:nvSpPr>
        <p:spPr>
          <a:xfrm>
            <a:off x="9871283" y="6673810"/>
            <a:ext cx="4299851" cy="3978596"/>
          </a:xfrm>
          <a:prstGeom prst="rect">
            <a:avLst/>
          </a:prstGeom>
          <a:solidFill>
            <a:srgbClr val="A5C3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txBox="1"/>
          <p:nvPr/>
        </p:nvSpPr>
        <p:spPr>
          <a:xfrm>
            <a:off x="10502343" y="8067675"/>
            <a:ext cx="6756957" cy="1190625"/>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7850">
                <a:solidFill>
                  <a:srgbClr val="FFFFFF"/>
                </a:solidFill>
                <a:latin typeface="Arial"/>
                <a:ea typeface="Arial"/>
                <a:cs typeface="Arial"/>
                <a:sym typeface="Arial"/>
              </a:rPr>
              <a:t>Conclusiones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96" name="Shape 96"/>
        <p:cNvGrpSpPr/>
        <p:nvPr/>
      </p:nvGrpSpPr>
      <p:grpSpPr>
        <a:xfrm>
          <a:off x="0" y="0"/>
          <a:ext cx="0" cy="0"/>
          <a:chOff x="0" y="0"/>
          <a:chExt cx="0" cy="0"/>
        </a:xfrm>
      </p:grpSpPr>
      <p:sp>
        <p:nvSpPr>
          <p:cNvPr id="97" name="Google Shape;97;p2"/>
          <p:cNvSpPr txBox="1"/>
          <p:nvPr/>
        </p:nvSpPr>
        <p:spPr>
          <a:xfrm>
            <a:off x="1057038" y="5177585"/>
            <a:ext cx="6813638" cy="6117908"/>
          </a:xfrm>
          <a:prstGeom prst="rect">
            <a:avLst/>
          </a:prstGeom>
          <a:noFill/>
          <a:ln>
            <a:noFill/>
          </a:ln>
        </p:spPr>
        <p:txBody>
          <a:bodyPr anchorCtr="0" anchor="t" bIns="0" lIns="0" spcFirstLastPara="1" rIns="0" wrap="square" tIns="0">
            <a:spAutoFit/>
          </a:bodyPr>
          <a:lstStyle/>
          <a:p>
            <a:pPr indent="-234791" lvl="1" marL="469582" marR="0" rtl="0" algn="l">
              <a:lnSpc>
                <a:spcPct val="149977"/>
              </a:lnSpc>
              <a:spcBef>
                <a:spcPts val="0"/>
              </a:spcBef>
              <a:spcAft>
                <a:spcPts val="0"/>
              </a:spcAft>
              <a:buClr>
                <a:srgbClr val="1264AB"/>
              </a:buClr>
              <a:buSzPts val="2175"/>
              <a:buFont typeface="Arial"/>
              <a:buChar char="•"/>
            </a:pPr>
            <a:r>
              <a:rPr b="0" i="0" lang="en-US" sz="2175" u="none" cap="none" strike="noStrike">
                <a:solidFill>
                  <a:srgbClr val="1264AB"/>
                </a:solidFill>
                <a:latin typeface="Arial"/>
                <a:ea typeface="Arial"/>
                <a:cs typeface="Arial"/>
                <a:sym typeface="Arial"/>
              </a:rPr>
              <a:t>Las personas que están físicamente cerca (dentro de los 6 pies de distancia) de una persona con COVID-19 o que tienen contacto directo con esa persona tienen mayor riesgo de infección.</a:t>
            </a:r>
            <a:endParaRPr/>
          </a:p>
          <a:p>
            <a:pPr indent="-234791" lvl="1" marL="469582" marR="0" rtl="0" algn="l">
              <a:lnSpc>
                <a:spcPct val="149977"/>
              </a:lnSpc>
              <a:spcBef>
                <a:spcPts val="0"/>
              </a:spcBef>
              <a:spcAft>
                <a:spcPts val="0"/>
              </a:spcAft>
              <a:buClr>
                <a:srgbClr val="1264AB"/>
              </a:buClr>
              <a:buSzPts val="2175"/>
              <a:buFont typeface="Arial"/>
              <a:buChar char="•"/>
            </a:pPr>
            <a:r>
              <a:rPr b="0" i="0" lang="en-US" sz="2175" u="none" cap="none" strike="noStrike">
                <a:solidFill>
                  <a:srgbClr val="1264AB"/>
                </a:solidFill>
                <a:latin typeface="Arial"/>
                <a:ea typeface="Arial"/>
                <a:cs typeface="Arial"/>
                <a:sym typeface="Arial"/>
              </a:rPr>
              <a:t>Las gotitas respiratorias también pueden depositarse sobre superficies y objetos. Es posible que una persona contraiga el COVID-19 al tocar una superficie u objeto que tenga el virus y luego tocarse la boca, la nariz o los ojos.</a:t>
            </a:r>
            <a:endParaRPr/>
          </a:p>
          <a:p>
            <a:pPr indent="0" lvl="0" marL="0" marR="0" rtl="0" algn="l">
              <a:lnSpc>
                <a:spcPct val="149977"/>
              </a:lnSpc>
              <a:spcBef>
                <a:spcPts val="0"/>
              </a:spcBef>
              <a:spcAft>
                <a:spcPts val="0"/>
              </a:spcAft>
              <a:buNone/>
            </a:pPr>
            <a:r>
              <a:t/>
            </a:r>
            <a:endParaRPr b="0" i="0" sz="2175" u="none" cap="none" strike="noStrike">
              <a:solidFill>
                <a:srgbClr val="1264AB"/>
              </a:solidFill>
              <a:latin typeface="Arial"/>
              <a:ea typeface="Arial"/>
              <a:cs typeface="Arial"/>
              <a:sym typeface="Arial"/>
            </a:endParaRPr>
          </a:p>
          <a:p>
            <a:pPr indent="0" lvl="0" marL="0" marR="0" rtl="0" algn="l">
              <a:lnSpc>
                <a:spcPct val="149977"/>
              </a:lnSpc>
              <a:spcBef>
                <a:spcPts val="0"/>
              </a:spcBef>
              <a:spcAft>
                <a:spcPts val="0"/>
              </a:spcAft>
              <a:buNone/>
            </a:pPr>
            <a:r>
              <a:t/>
            </a:r>
            <a:endParaRPr b="0" i="0" sz="2175" u="none" cap="none" strike="noStrike">
              <a:solidFill>
                <a:srgbClr val="1264AB"/>
              </a:solidFill>
              <a:latin typeface="Arial"/>
              <a:ea typeface="Arial"/>
              <a:cs typeface="Arial"/>
              <a:sym typeface="Arial"/>
            </a:endParaRPr>
          </a:p>
          <a:p>
            <a:pPr indent="0" lvl="0" marL="0" marR="0" rtl="0" algn="l">
              <a:lnSpc>
                <a:spcPct val="149977"/>
              </a:lnSpc>
              <a:spcBef>
                <a:spcPts val="0"/>
              </a:spcBef>
              <a:spcAft>
                <a:spcPts val="0"/>
              </a:spcAft>
              <a:buNone/>
            </a:pPr>
            <a:r>
              <a:t/>
            </a:r>
            <a:endParaRPr b="0" i="0" sz="2175" u="none" cap="none" strike="noStrike">
              <a:solidFill>
                <a:srgbClr val="1264AB"/>
              </a:solidFill>
              <a:latin typeface="Arial"/>
              <a:ea typeface="Arial"/>
              <a:cs typeface="Arial"/>
              <a:sym typeface="Arial"/>
            </a:endParaRPr>
          </a:p>
          <a:p>
            <a:pPr indent="0" lvl="0" marL="0" marR="0" rtl="0" algn="l">
              <a:lnSpc>
                <a:spcPct val="149977"/>
              </a:lnSpc>
              <a:spcBef>
                <a:spcPts val="0"/>
              </a:spcBef>
              <a:spcAft>
                <a:spcPts val="0"/>
              </a:spcAft>
              <a:buNone/>
            </a:pPr>
            <a:r>
              <a:t/>
            </a:r>
            <a:endParaRPr b="0" i="0" sz="2175" u="none" cap="none" strike="noStrike">
              <a:solidFill>
                <a:srgbClr val="1264AB"/>
              </a:solidFill>
              <a:latin typeface="Arial"/>
              <a:ea typeface="Arial"/>
              <a:cs typeface="Arial"/>
              <a:sym typeface="Arial"/>
            </a:endParaRPr>
          </a:p>
          <a:p>
            <a:pPr indent="0" lvl="0" marL="0" marR="0" rtl="0" algn="l">
              <a:lnSpc>
                <a:spcPct val="149977"/>
              </a:lnSpc>
              <a:spcBef>
                <a:spcPts val="0"/>
              </a:spcBef>
              <a:spcAft>
                <a:spcPts val="0"/>
              </a:spcAft>
              <a:buNone/>
            </a:pPr>
            <a:r>
              <a:t/>
            </a:r>
            <a:endParaRPr b="0" i="0" sz="2175" u="none" cap="none" strike="noStrike">
              <a:solidFill>
                <a:srgbClr val="1264AB"/>
              </a:solidFill>
              <a:latin typeface="Arial"/>
              <a:ea typeface="Arial"/>
              <a:cs typeface="Arial"/>
              <a:sym typeface="Arial"/>
            </a:endParaRPr>
          </a:p>
          <a:p>
            <a:pPr indent="0" lvl="0" marL="0" marR="0" rtl="0" algn="l">
              <a:lnSpc>
                <a:spcPct val="149977"/>
              </a:lnSpc>
              <a:spcBef>
                <a:spcPts val="0"/>
              </a:spcBef>
              <a:spcAft>
                <a:spcPts val="0"/>
              </a:spcAft>
              <a:buNone/>
            </a:pPr>
            <a:r>
              <a:t/>
            </a:r>
            <a:endParaRPr b="0" i="0" sz="2175" u="none" cap="none" strike="noStrike">
              <a:solidFill>
                <a:srgbClr val="1264AB"/>
              </a:solidFill>
              <a:latin typeface="Arial"/>
              <a:ea typeface="Arial"/>
              <a:cs typeface="Arial"/>
              <a:sym typeface="Arial"/>
            </a:endParaRPr>
          </a:p>
        </p:txBody>
      </p:sp>
      <p:sp>
        <p:nvSpPr>
          <p:cNvPr id="98" name="Google Shape;98;p2"/>
          <p:cNvSpPr/>
          <p:nvPr/>
        </p:nvSpPr>
        <p:spPr>
          <a:xfrm>
            <a:off x="-1273185" y="-1860435"/>
            <a:ext cx="5752486" cy="577827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C3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txBox="1"/>
          <p:nvPr/>
        </p:nvSpPr>
        <p:spPr>
          <a:xfrm>
            <a:off x="1028700" y="1019175"/>
            <a:ext cx="6870313" cy="24479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8000" u="none" cap="none" strike="noStrike">
                <a:solidFill>
                  <a:srgbClr val="1264AB"/>
                </a:solidFill>
                <a:latin typeface="Arial"/>
                <a:ea typeface="Arial"/>
                <a:cs typeface="Arial"/>
                <a:sym typeface="Arial"/>
              </a:rPr>
              <a:t>Problema a Resolver </a:t>
            </a:r>
            <a:endParaRPr/>
          </a:p>
        </p:txBody>
      </p:sp>
      <p:sp>
        <p:nvSpPr>
          <p:cNvPr id="100" name="Google Shape;100;p2"/>
          <p:cNvSpPr/>
          <p:nvPr/>
        </p:nvSpPr>
        <p:spPr>
          <a:xfrm>
            <a:off x="12384633" y="7162423"/>
            <a:ext cx="4639920" cy="3498889"/>
          </a:xfrm>
          <a:prstGeom prst="rect">
            <a:avLst/>
          </a:prstGeom>
          <a:solidFill>
            <a:srgbClr val="A5C3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2"/>
          <p:cNvGrpSpPr/>
          <p:nvPr/>
        </p:nvGrpSpPr>
        <p:grpSpPr>
          <a:xfrm>
            <a:off x="14979914" y="7162423"/>
            <a:ext cx="4089278" cy="6146207"/>
            <a:chOff x="0" y="0"/>
            <a:chExt cx="5452370" cy="8194943"/>
          </a:xfrm>
        </p:grpSpPr>
        <p:sp>
          <p:nvSpPr>
            <p:cNvPr id="102" name="Google Shape;102;p2"/>
            <p:cNvSpPr/>
            <p:nvPr/>
          </p:nvSpPr>
          <p:spPr>
            <a:xfrm>
              <a:off x="0" y="0"/>
              <a:ext cx="512927" cy="8194943"/>
            </a:xfrm>
            <a:prstGeom prst="rect">
              <a:avLst/>
            </a:prstGeom>
            <a:solidFill>
              <a:srgbClr val="126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1646481" y="0"/>
              <a:ext cx="512927" cy="8194943"/>
            </a:xfrm>
            <a:prstGeom prst="rect">
              <a:avLst/>
            </a:prstGeom>
            <a:solidFill>
              <a:srgbClr val="126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3292962" y="0"/>
              <a:ext cx="512927" cy="8194943"/>
            </a:xfrm>
            <a:prstGeom prst="rect">
              <a:avLst/>
            </a:prstGeom>
            <a:solidFill>
              <a:srgbClr val="126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4939443" y="0"/>
              <a:ext cx="512927" cy="8194943"/>
            </a:xfrm>
            <a:prstGeom prst="rect">
              <a:avLst/>
            </a:prstGeom>
            <a:solidFill>
              <a:srgbClr val="126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https://lh6.googleusercontent.com/6Ntse3BcTP8UGiLeyRu9GVC_r6Ct98ErStFZSEclx8Dd1BW7fpHn9dRHcKHO8R_rRQb-8o6kB_vKUHBHmv6DQ-1RhuW9LTk0q0k0E-ajwCQkEkgjzSBh2k5BL5K7wiFYHI3Iyqi1aiA" id="106" name="Google Shape;106;p2"/>
          <p:cNvPicPr preferRelativeResize="0"/>
          <p:nvPr/>
        </p:nvPicPr>
        <p:blipFill rotWithShape="1">
          <a:blip r:embed="rId3">
            <a:alphaModFix/>
          </a:blip>
          <a:srcRect b="0" l="0" r="0" t="0"/>
          <a:stretch/>
        </p:blipFill>
        <p:spPr>
          <a:xfrm>
            <a:off x="10958604" y="419099"/>
            <a:ext cx="6096000" cy="6096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110" name="Shape 110"/>
        <p:cNvGrpSpPr/>
        <p:nvPr/>
      </p:nvGrpSpPr>
      <p:grpSpPr>
        <a:xfrm>
          <a:off x="0" y="0"/>
          <a:ext cx="0" cy="0"/>
          <a:chOff x="0" y="0"/>
          <a:chExt cx="0" cy="0"/>
        </a:xfrm>
      </p:grpSpPr>
      <p:sp>
        <p:nvSpPr>
          <p:cNvPr id="111" name="Google Shape;111;p3"/>
          <p:cNvSpPr txBox="1"/>
          <p:nvPr/>
        </p:nvSpPr>
        <p:spPr>
          <a:xfrm>
            <a:off x="10179237" y="1088351"/>
            <a:ext cx="6813600" cy="6527400"/>
          </a:xfrm>
          <a:prstGeom prst="rect">
            <a:avLst/>
          </a:prstGeom>
          <a:noFill/>
          <a:ln>
            <a:noFill/>
          </a:ln>
        </p:spPr>
        <p:txBody>
          <a:bodyPr anchorCtr="0" anchor="t" bIns="0" lIns="0" spcFirstLastPara="1" rIns="0" wrap="square" tIns="0">
            <a:spAutoFit/>
          </a:bodyPr>
          <a:lstStyle/>
          <a:p>
            <a:pPr indent="0" lvl="0" marL="0" marR="0" rtl="0" algn="l">
              <a:lnSpc>
                <a:spcPct val="149977"/>
              </a:lnSpc>
              <a:spcBef>
                <a:spcPts val="0"/>
              </a:spcBef>
              <a:spcAft>
                <a:spcPts val="0"/>
              </a:spcAft>
              <a:buNone/>
            </a:pPr>
            <a:r>
              <a:rPr b="0" i="0" lang="en-US" sz="2175" u="none" cap="none" strike="noStrike">
                <a:solidFill>
                  <a:srgbClr val="1264AB"/>
                </a:solidFill>
                <a:latin typeface="Arial"/>
                <a:ea typeface="Arial"/>
                <a:cs typeface="Arial"/>
                <a:sym typeface="Arial"/>
              </a:rPr>
              <a:t>De acuerdo a la organización mundial de la salud, el contagio por coronavirus se puede evitar de la siguiente manera:Lavar las manos con frecuencia.</a:t>
            </a:r>
            <a:endParaRPr/>
          </a:p>
          <a:p>
            <a:pPr indent="-234791" lvl="1" marL="469582" marR="0" rtl="0" algn="l">
              <a:lnSpc>
                <a:spcPct val="149977"/>
              </a:lnSpc>
              <a:spcBef>
                <a:spcPts val="0"/>
              </a:spcBef>
              <a:spcAft>
                <a:spcPts val="0"/>
              </a:spcAft>
              <a:buClr>
                <a:srgbClr val="1264AB"/>
              </a:buClr>
              <a:buSzPts val="2175"/>
              <a:buFont typeface="Arial"/>
              <a:buChar char="•"/>
            </a:pPr>
            <a:r>
              <a:rPr b="0" i="0" lang="en-US" sz="2175" u="none" cap="none" strike="noStrike">
                <a:solidFill>
                  <a:srgbClr val="1264AB"/>
                </a:solidFill>
                <a:latin typeface="Arial"/>
                <a:ea typeface="Arial"/>
                <a:cs typeface="Arial"/>
                <a:sym typeface="Arial"/>
              </a:rPr>
              <a:t> Usar agua y jabón o un desinfectante de manos a base de alcohol.</a:t>
            </a:r>
            <a:endParaRPr/>
          </a:p>
          <a:p>
            <a:pPr indent="-234791" lvl="1" marL="469582" marR="0" rtl="0" algn="l">
              <a:lnSpc>
                <a:spcPct val="149977"/>
              </a:lnSpc>
              <a:spcBef>
                <a:spcPts val="0"/>
              </a:spcBef>
              <a:spcAft>
                <a:spcPts val="0"/>
              </a:spcAft>
              <a:buClr>
                <a:srgbClr val="1264AB"/>
              </a:buClr>
              <a:buSzPts val="2175"/>
              <a:buFont typeface="Arial"/>
              <a:buChar char="•"/>
            </a:pPr>
            <a:r>
              <a:rPr b="0" i="0" lang="en-US" sz="2175" u="none" cap="none" strike="noStrike">
                <a:solidFill>
                  <a:srgbClr val="1264AB"/>
                </a:solidFill>
                <a:latin typeface="Arial"/>
                <a:ea typeface="Arial"/>
                <a:cs typeface="Arial"/>
                <a:sym typeface="Arial"/>
              </a:rPr>
              <a:t>Mantener una distancia de seguridad con personas que tosen o estornudan.</a:t>
            </a:r>
            <a:endParaRPr/>
          </a:p>
          <a:p>
            <a:pPr indent="-234791" lvl="1" marL="469582" marR="0" rtl="0" algn="l">
              <a:lnSpc>
                <a:spcPct val="149977"/>
              </a:lnSpc>
              <a:spcBef>
                <a:spcPts val="0"/>
              </a:spcBef>
              <a:spcAft>
                <a:spcPts val="0"/>
              </a:spcAft>
              <a:buClr>
                <a:srgbClr val="1264AB"/>
              </a:buClr>
              <a:buSzPts val="2175"/>
              <a:buFont typeface="Arial"/>
              <a:buChar char="•"/>
            </a:pPr>
            <a:r>
              <a:rPr b="0" i="0" lang="en-US" sz="2175" u="none" cap="none" strike="noStrike">
                <a:solidFill>
                  <a:srgbClr val="1264AB"/>
                </a:solidFill>
                <a:latin typeface="Arial"/>
                <a:ea typeface="Arial"/>
                <a:cs typeface="Arial"/>
                <a:sym typeface="Arial"/>
              </a:rPr>
              <a:t>Utilizar mascarilla cuando no sea posible mantener el distanciamiento físico.</a:t>
            </a:r>
            <a:endParaRPr/>
          </a:p>
          <a:p>
            <a:pPr indent="-234791" lvl="1" marL="469582" marR="0" rtl="0" algn="l">
              <a:lnSpc>
                <a:spcPct val="149977"/>
              </a:lnSpc>
              <a:spcBef>
                <a:spcPts val="0"/>
              </a:spcBef>
              <a:spcAft>
                <a:spcPts val="0"/>
              </a:spcAft>
              <a:buClr>
                <a:srgbClr val="1264AB"/>
              </a:buClr>
              <a:buSzPts val="2175"/>
              <a:buFont typeface="Arial"/>
              <a:buChar char="•"/>
            </a:pPr>
            <a:r>
              <a:rPr b="0" i="0" lang="en-US" sz="2175" u="none" cap="none" strike="noStrike">
                <a:solidFill>
                  <a:srgbClr val="1264AB"/>
                </a:solidFill>
                <a:latin typeface="Arial"/>
                <a:ea typeface="Arial"/>
                <a:cs typeface="Arial"/>
                <a:sym typeface="Arial"/>
              </a:rPr>
              <a:t>No tocar los ojos, la nariz ni la boca.Cuando tosa o estornude, cubra la nariz y la boca con el codo flexionado o con un pañuelo.</a:t>
            </a:r>
            <a:endParaRPr/>
          </a:p>
          <a:p>
            <a:pPr indent="-234791" lvl="1" marL="469582" marR="0" rtl="0" algn="l">
              <a:lnSpc>
                <a:spcPct val="149977"/>
              </a:lnSpc>
              <a:spcBef>
                <a:spcPts val="0"/>
              </a:spcBef>
              <a:spcAft>
                <a:spcPts val="0"/>
              </a:spcAft>
              <a:buClr>
                <a:srgbClr val="1264AB"/>
              </a:buClr>
              <a:buSzPts val="2175"/>
              <a:buFont typeface="Arial"/>
              <a:buChar char="•"/>
            </a:pPr>
            <a:r>
              <a:rPr b="0" i="0" lang="en-US" sz="2175" u="none" cap="none" strike="noStrike">
                <a:solidFill>
                  <a:srgbClr val="1264AB"/>
                </a:solidFill>
                <a:latin typeface="Arial"/>
                <a:ea typeface="Arial"/>
                <a:cs typeface="Arial"/>
                <a:sym typeface="Arial"/>
              </a:rPr>
              <a:t>Si no se encuentra bien, es necesario quedarse en casa.</a:t>
            </a:r>
            <a:endParaRPr/>
          </a:p>
          <a:p>
            <a:pPr indent="-234791" lvl="1" marL="469582" marR="0" rtl="0" algn="l">
              <a:lnSpc>
                <a:spcPct val="149977"/>
              </a:lnSpc>
              <a:spcBef>
                <a:spcPts val="0"/>
              </a:spcBef>
              <a:spcAft>
                <a:spcPts val="0"/>
              </a:spcAft>
              <a:buClr>
                <a:srgbClr val="1264AB"/>
              </a:buClr>
              <a:buSzPts val="2175"/>
              <a:buFont typeface="Arial"/>
              <a:buChar char="•"/>
            </a:pPr>
            <a:r>
              <a:rPr b="0" i="0" lang="en-US" sz="2175" u="none" cap="none" strike="noStrike">
                <a:solidFill>
                  <a:srgbClr val="1264AB"/>
                </a:solidFill>
                <a:latin typeface="Arial"/>
                <a:ea typeface="Arial"/>
                <a:cs typeface="Arial"/>
                <a:sym typeface="Arial"/>
              </a:rPr>
              <a:t>En caso de tener fiebre, tos o dificultad para respirar, busque atención médica.</a:t>
            </a:r>
            <a:endParaRPr/>
          </a:p>
        </p:txBody>
      </p:sp>
      <p:sp>
        <p:nvSpPr>
          <p:cNvPr id="112" name="Google Shape;112;p3"/>
          <p:cNvSpPr/>
          <p:nvPr/>
        </p:nvSpPr>
        <p:spPr>
          <a:xfrm>
            <a:off x="-1273185" y="-1860435"/>
            <a:ext cx="5752486" cy="577827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C3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txBox="1"/>
          <p:nvPr/>
        </p:nvSpPr>
        <p:spPr>
          <a:xfrm>
            <a:off x="1028700" y="1019175"/>
            <a:ext cx="6870313" cy="24479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8000" u="none" cap="none" strike="noStrike">
                <a:solidFill>
                  <a:srgbClr val="1264AB"/>
                </a:solidFill>
                <a:latin typeface="Arial"/>
                <a:ea typeface="Arial"/>
                <a:cs typeface="Arial"/>
                <a:sym typeface="Arial"/>
              </a:rPr>
              <a:t>Alternativas de Solución </a:t>
            </a:r>
            <a:endParaRPr/>
          </a:p>
        </p:txBody>
      </p:sp>
      <p:pic>
        <p:nvPicPr>
          <p:cNvPr descr="https://lh4.googleusercontent.com/NNV5vJGNjJ48CZXxNxuywRvThKziwCxvSCTfgekaVBlkzPkltNYd9_y0xL9qa3XKNZ199_V00E1xv-tQn58YgACxPaBlTMPTJY_RnXMwiZbLJGZrEHcn3cfmwnJOVf2i9eubF1nJ1a4" id="114" name="Google Shape;114;p3"/>
          <p:cNvPicPr preferRelativeResize="0"/>
          <p:nvPr/>
        </p:nvPicPr>
        <p:blipFill rotWithShape="1">
          <a:blip r:embed="rId3">
            <a:alphaModFix/>
          </a:blip>
          <a:srcRect b="0" l="0" r="0" t="0"/>
          <a:stretch/>
        </p:blipFill>
        <p:spPr>
          <a:xfrm>
            <a:off x="2755042" y="4513147"/>
            <a:ext cx="5113920" cy="3667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118" name="Shape 118"/>
        <p:cNvGrpSpPr/>
        <p:nvPr/>
      </p:nvGrpSpPr>
      <p:grpSpPr>
        <a:xfrm>
          <a:off x="0" y="0"/>
          <a:ext cx="0" cy="0"/>
          <a:chOff x="0" y="0"/>
          <a:chExt cx="0" cy="0"/>
        </a:xfrm>
      </p:grpSpPr>
      <p:sp>
        <p:nvSpPr>
          <p:cNvPr id="119" name="Google Shape;119;p4"/>
          <p:cNvSpPr/>
          <p:nvPr/>
        </p:nvSpPr>
        <p:spPr>
          <a:xfrm>
            <a:off x="9144000" y="-161541"/>
            <a:ext cx="9372545" cy="10610082"/>
          </a:xfrm>
          <a:prstGeom prst="rect">
            <a:avLst/>
          </a:prstGeom>
          <a:solidFill>
            <a:srgbClr val="126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4"/>
          <p:cNvGrpSpPr/>
          <p:nvPr/>
        </p:nvGrpSpPr>
        <p:grpSpPr>
          <a:xfrm>
            <a:off x="10563843" y="220795"/>
            <a:ext cx="6657357" cy="9705031"/>
            <a:chOff x="0" y="-66675"/>
            <a:chExt cx="8876476" cy="12940040"/>
          </a:xfrm>
        </p:grpSpPr>
        <p:sp>
          <p:nvSpPr>
            <p:cNvPr id="121" name="Google Shape;121;p4"/>
            <p:cNvSpPr txBox="1"/>
            <p:nvPr/>
          </p:nvSpPr>
          <p:spPr>
            <a:xfrm>
              <a:off x="0" y="-66675"/>
              <a:ext cx="8876476" cy="733833"/>
            </a:xfrm>
            <a:prstGeom prst="rect">
              <a:avLst/>
            </a:prstGeom>
            <a:noFill/>
            <a:ln>
              <a:noFill/>
            </a:ln>
          </p:spPr>
          <p:txBody>
            <a:bodyPr anchorCtr="0" anchor="t" bIns="0" lIns="0" spcFirstLastPara="1" rIns="0" wrap="square" tIns="0">
              <a:spAutoFit/>
            </a:bodyPr>
            <a:lstStyle/>
            <a:p>
              <a:pPr indent="0" lvl="0" marL="0" marR="0" rtl="0" algn="l">
                <a:lnSpc>
                  <a:spcPct val="140030"/>
                </a:lnSpc>
                <a:spcBef>
                  <a:spcPts val="0"/>
                </a:spcBef>
                <a:spcAft>
                  <a:spcPts val="0"/>
                </a:spcAft>
                <a:buNone/>
              </a:pPr>
              <a:r>
                <a:rPr b="0" i="0" lang="en-US" sz="3320" u="none" cap="none" strike="noStrike">
                  <a:solidFill>
                    <a:srgbClr val="FEFEFE"/>
                  </a:solidFill>
                  <a:latin typeface="Arial"/>
                  <a:ea typeface="Arial"/>
                  <a:cs typeface="Arial"/>
                  <a:sym typeface="Arial"/>
                </a:rPr>
                <a:t>OBJETIVO PRINCIPAL</a:t>
              </a:r>
              <a:endParaRPr/>
            </a:p>
          </p:txBody>
        </p:sp>
        <p:sp>
          <p:nvSpPr>
            <p:cNvPr id="122" name="Google Shape;122;p4"/>
            <p:cNvSpPr txBox="1"/>
            <p:nvPr/>
          </p:nvSpPr>
          <p:spPr>
            <a:xfrm>
              <a:off x="0" y="1072373"/>
              <a:ext cx="8876476" cy="2144256"/>
            </a:xfrm>
            <a:prstGeom prst="rect">
              <a:avLst/>
            </a:prstGeom>
            <a:noFill/>
            <a:ln>
              <a:noFill/>
            </a:ln>
          </p:spPr>
          <p:txBody>
            <a:bodyPr anchorCtr="0" anchor="t" bIns="0" lIns="0" spcFirstLastPara="1" rIns="0" wrap="square" tIns="0">
              <a:spAutoFit/>
            </a:bodyPr>
            <a:lstStyle/>
            <a:p>
              <a:pPr indent="-236285" lvl="1" marL="472570" marR="0" rtl="0" algn="just">
                <a:lnSpc>
                  <a:spcPct val="150045"/>
                </a:lnSpc>
                <a:spcBef>
                  <a:spcPts val="0"/>
                </a:spcBef>
                <a:spcAft>
                  <a:spcPts val="0"/>
                </a:spcAft>
                <a:buClr>
                  <a:srgbClr val="FEFEFE"/>
                </a:buClr>
                <a:buSzPts val="2188"/>
                <a:buFont typeface="Arial"/>
                <a:buChar char="•"/>
              </a:pPr>
              <a:r>
                <a:rPr b="0" i="0" lang="en-US" sz="2188" u="none" cap="none" strike="noStrike">
                  <a:solidFill>
                    <a:srgbClr val="FEFEFE"/>
                  </a:solidFill>
                  <a:latin typeface="Arial"/>
                  <a:ea typeface="Arial"/>
                  <a:cs typeface="Arial"/>
                  <a:sym typeface="Arial"/>
                </a:rPr>
                <a:t>Desarrollar un dispensador automático de gel antibacterial  que cuente con medidor de temperatura y permita identificar a los estudiantes que han utilizado el dispositivo.</a:t>
              </a:r>
              <a:endParaRPr/>
            </a:p>
          </p:txBody>
        </p:sp>
        <p:sp>
          <p:nvSpPr>
            <p:cNvPr id="123" name="Google Shape;123;p4"/>
            <p:cNvSpPr txBox="1"/>
            <p:nvPr/>
          </p:nvSpPr>
          <p:spPr>
            <a:xfrm>
              <a:off x="0" y="4486906"/>
              <a:ext cx="8876476" cy="733833"/>
            </a:xfrm>
            <a:prstGeom prst="rect">
              <a:avLst/>
            </a:prstGeom>
            <a:noFill/>
            <a:ln>
              <a:noFill/>
            </a:ln>
          </p:spPr>
          <p:txBody>
            <a:bodyPr anchorCtr="0" anchor="t" bIns="0" lIns="0" spcFirstLastPara="1" rIns="0" wrap="square" tIns="0">
              <a:spAutoFit/>
            </a:bodyPr>
            <a:lstStyle/>
            <a:p>
              <a:pPr indent="0" lvl="0" marL="0" marR="0" rtl="0" algn="l">
                <a:lnSpc>
                  <a:spcPct val="140030"/>
                </a:lnSpc>
                <a:spcBef>
                  <a:spcPts val="0"/>
                </a:spcBef>
                <a:spcAft>
                  <a:spcPts val="0"/>
                </a:spcAft>
                <a:buNone/>
              </a:pPr>
              <a:r>
                <a:rPr b="0" i="0" lang="en-US" sz="3320" u="none" cap="none" strike="noStrike">
                  <a:solidFill>
                    <a:srgbClr val="FEFEFE"/>
                  </a:solidFill>
                  <a:latin typeface="Arial"/>
                  <a:ea typeface="Arial"/>
                  <a:cs typeface="Arial"/>
                  <a:sym typeface="Arial"/>
                </a:rPr>
                <a:t>OBJETIVO SECUNDARIO</a:t>
              </a:r>
              <a:endParaRPr/>
            </a:p>
          </p:txBody>
        </p:sp>
        <p:sp>
          <p:nvSpPr>
            <p:cNvPr id="124" name="Google Shape;124;p4"/>
            <p:cNvSpPr txBox="1"/>
            <p:nvPr/>
          </p:nvSpPr>
          <p:spPr>
            <a:xfrm>
              <a:off x="0" y="5625953"/>
              <a:ext cx="8876476" cy="4342555"/>
            </a:xfrm>
            <a:prstGeom prst="rect">
              <a:avLst/>
            </a:prstGeom>
            <a:noFill/>
            <a:ln>
              <a:noFill/>
            </a:ln>
          </p:spPr>
          <p:txBody>
            <a:bodyPr anchorCtr="0" anchor="t" bIns="0" lIns="0" spcFirstLastPara="1" rIns="0" wrap="square" tIns="0">
              <a:spAutoFit/>
            </a:bodyPr>
            <a:lstStyle/>
            <a:p>
              <a:pPr indent="-236285" lvl="1" marL="472570" marR="0" rtl="0" algn="just">
                <a:lnSpc>
                  <a:spcPct val="150045"/>
                </a:lnSpc>
                <a:spcBef>
                  <a:spcPts val="0"/>
                </a:spcBef>
                <a:spcAft>
                  <a:spcPts val="0"/>
                </a:spcAft>
                <a:buClr>
                  <a:srgbClr val="FEFEFE"/>
                </a:buClr>
                <a:buSzPts val="2188"/>
                <a:buFont typeface="Arial"/>
                <a:buChar char="•"/>
              </a:pPr>
              <a:r>
                <a:rPr b="0" i="0" lang="en-US" sz="2188" u="none" cap="none" strike="noStrike">
                  <a:solidFill>
                    <a:srgbClr val="FEFEFE"/>
                  </a:solidFill>
                  <a:latin typeface="Arial"/>
                  <a:ea typeface="Arial"/>
                  <a:cs typeface="Arial"/>
                  <a:sym typeface="Arial"/>
                </a:rPr>
                <a:t>Implementar el protocolo Uart en el funcionamiento del dispositivo dispensador.</a:t>
              </a:r>
              <a:endParaRPr/>
            </a:p>
            <a:p>
              <a:pPr indent="-236285" lvl="1" marL="472570" marR="0" rtl="0" algn="just">
                <a:lnSpc>
                  <a:spcPct val="150045"/>
                </a:lnSpc>
                <a:spcBef>
                  <a:spcPts val="0"/>
                </a:spcBef>
                <a:spcAft>
                  <a:spcPts val="0"/>
                </a:spcAft>
                <a:buClr>
                  <a:srgbClr val="FEFEFE"/>
                </a:buClr>
                <a:buSzPts val="2188"/>
                <a:buFont typeface="Arial"/>
                <a:buChar char="•"/>
              </a:pPr>
              <a:r>
                <a:rPr b="0" i="0" lang="en-US" sz="2188" u="none" cap="none" strike="noStrike">
                  <a:solidFill>
                    <a:srgbClr val="FEFEFE"/>
                  </a:solidFill>
                  <a:latin typeface="Arial"/>
                  <a:ea typeface="Arial"/>
                  <a:cs typeface="Arial"/>
                  <a:sym typeface="Arial"/>
                </a:rPr>
                <a:t>Implementar una pantalla LCD  que permita informar a los usuarios las instrucciones de uso del dispositivo en tiempo real. </a:t>
              </a:r>
              <a:endParaRPr/>
            </a:p>
            <a:p>
              <a:pPr indent="-236285" lvl="1" marL="472570" marR="0" rtl="0" algn="just">
                <a:lnSpc>
                  <a:spcPct val="150045"/>
                </a:lnSpc>
                <a:spcBef>
                  <a:spcPts val="0"/>
                </a:spcBef>
                <a:spcAft>
                  <a:spcPts val="0"/>
                </a:spcAft>
                <a:buClr>
                  <a:srgbClr val="FEFEFE"/>
                </a:buClr>
                <a:buSzPts val="2188"/>
                <a:buFont typeface="Arial"/>
                <a:buChar char="•"/>
              </a:pPr>
              <a:r>
                <a:rPr b="0" i="0" lang="en-US" sz="2188" u="none" cap="none" strike="noStrike">
                  <a:solidFill>
                    <a:srgbClr val="FEFEFE"/>
                  </a:solidFill>
                  <a:latin typeface="Arial"/>
                  <a:ea typeface="Arial"/>
                  <a:cs typeface="Arial"/>
                  <a:sym typeface="Arial"/>
                </a:rPr>
                <a:t>Diseñar el contenedor del dispensador por medio de programas que permitan la impresión 3D.</a:t>
              </a:r>
              <a:endParaRPr/>
            </a:p>
          </p:txBody>
        </p:sp>
        <p:sp>
          <p:nvSpPr>
            <p:cNvPr id="125" name="Google Shape;125;p4"/>
            <p:cNvSpPr txBox="1"/>
            <p:nvPr/>
          </p:nvSpPr>
          <p:spPr>
            <a:xfrm>
              <a:off x="0" y="11238786"/>
              <a:ext cx="8876476" cy="733833"/>
            </a:xfrm>
            <a:prstGeom prst="rect">
              <a:avLst/>
            </a:prstGeom>
            <a:noFill/>
            <a:ln>
              <a:noFill/>
            </a:ln>
          </p:spPr>
          <p:txBody>
            <a:bodyPr anchorCtr="0" anchor="t" bIns="0" lIns="0" spcFirstLastPara="1" rIns="0" wrap="square" tIns="0">
              <a:spAutoFit/>
            </a:bodyPr>
            <a:lstStyle/>
            <a:p>
              <a:pPr indent="0" lvl="0" marL="0" marR="0" rtl="0" algn="l">
                <a:lnSpc>
                  <a:spcPct val="258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26" name="Google Shape;126;p4"/>
            <p:cNvSpPr txBox="1"/>
            <p:nvPr/>
          </p:nvSpPr>
          <p:spPr>
            <a:xfrm>
              <a:off x="0" y="12377833"/>
              <a:ext cx="8876476" cy="495532"/>
            </a:xfrm>
            <a:prstGeom prst="rect">
              <a:avLst/>
            </a:prstGeom>
            <a:noFill/>
            <a:ln>
              <a:noFill/>
            </a:ln>
          </p:spPr>
          <p:txBody>
            <a:bodyPr anchorCtr="0" anchor="t" bIns="0" lIns="0" spcFirstLastPara="1" rIns="0" wrap="square" tIns="0">
              <a:spAutoFit/>
            </a:bodyPr>
            <a:lstStyle/>
            <a:p>
              <a:pPr indent="0" lvl="0" marL="0" marR="0" rtl="0" algn="l">
                <a:lnSpc>
                  <a:spcPct val="182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7" name="Google Shape;127;p4"/>
          <p:cNvSpPr txBox="1"/>
          <p:nvPr/>
        </p:nvSpPr>
        <p:spPr>
          <a:xfrm>
            <a:off x="1028700" y="1019175"/>
            <a:ext cx="6756957" cy="11144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50" u="none" cap="none" strike="noStrike">
                <a:solidFill>
                  <a:srgbClr val="1264AB"/>
                </a:solidFill>
                <a:latin typeface="Arial"/>
                <a:ea typeface="Arial"/>
                <a:cs typeface="Arial"/>
                <a:sym typeface="Arial"/>
              </a:rPr>
              <a:t>Objetivos</a:t>
            </a:r>
            <a:endParaRPr/>
          </a:p>
        </p:txBody>
      </p:sp>
      <p:sp>
        <p:nvSpPr>
          <p:cNvPr id="128" name="Google Shape;128;p4"/>
          <p:cNvSpPr/>
          <p:nvPr/>
        </p:nvSpPr>
        <p:spPr>
          <a:xfrm>
            <a:off x="-251904" y="5995591"/>
            <a:ext cx="3681386" cy="4547138"/>
          </a:xfrm>
          <a:prstGeom prst="rect">
            <a:avLst/>
          </a:prstGeom>
          <a:solidFill>
            <a:srgbClr val="A5C3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2191155" y="8580081"/>
            <a:ext cx="5752486" cy="577827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26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blob:https://web.whatsapp.com/37b51c0a-079a-4a29-b304-acb6b5516a41" id="130" name="Google Shape;130;p4"/>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blob:https://web.whatsapp.com/37b51c0a-079a-4a29-b304-acb6b5516a41" id="131" name="Google Shape;131;p4"/>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2" name="Google Shape;132;p4"/>
          <p:cNvPicPr preferRelativeResize="0"/>
          <p:nvPr/>
        </p:nvPicPr>
        <p:blipFill rotWithShape="1">
          <a:blip r:embed="rId3">
            <a:alphaModFix/>
          </a:blip>
          <a:srcRect b="0" l="0" r="0" t="0"/>
          <a:stretch/>
        </p:blipFill>
        <p:spPr>
          <a:xfrm>
            <a:off x="2207254" y="3114323"/>
            <a:ext cx="3276600" cy="4819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64AB"/>
        </a:solidFill>
      </p:bgPr>
    </p:bg>
    <p:spTree>
      <p:nvGrpSpPr>
        <p:cNvPr id="136" name="Shape 136"/>
        <p:cNvGrpSpPr/>
        <p:nvPr/>
      </p:nvGrpSpPr>
      <p:grpSpPr>
        <a:xfrm>
          <a:off x="0" y="0"/>
          <a:ext cx="0" cy="0"/>
          <a:chOff x="0" y="0"/>
          <a:chExt cx="0" cy="0"/>
        </a:xfrm>
      </p:grpSpPr>
      <p:grpSp>
        <p:nvGrpSpPr>
          <p:cNvPr id="137" name="Google Shape;137;p5"/>
          <p:cNvGrpSpPr/>
          <p:nvPr/>
        </p:nvGrpSpPr>
        <p:grpSpPr>
          <a:xfrm>
            <a:off x="1028700" y="1021556"/>
            <a:ext cx="5878449" cy="1870668"/>
            <a:chOff x="0" y="-9525"/>
            <a:chExt cx="7837931" cy="2494224"/>
          </a:xfrm>
        </p:grpSpPr>
        <p:sp>
          <p:nvSpPr>
            <p:cNvPr id="138" name="Google Shape;138;p5"/>
            <p:cNvSpPr txBox="1"/>
            <p:nvPr/>
          </p:nvSpPr>
          <p:spPr>
            <a:xfrm>
              <a:off x="0" y="-9525"/>
              <a:ext cx="7837931" cy="1584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900">
                  <a:solidFill>
                    <a:srgbClr val="FEFEFE"/>
                  </a:solidFill>
                  <a:latin typeface="Arial"/>
                  <a:ea typeface="Arial"/>
                  <a:cs typeface="Arial"/>
                  <a:sym typeface="Arial"/>
                </a:rPr>
                <a:t>Diagrama de estados  del dispensador</a:t>
              </a:r>
              <a:endParaRPr/>
            </a:p>
          </p:txBody>
        </p:sp>
        <p:sp>
          <p:nvSpPr>
            <p:cNvPr id="139" name="Google Shape;139;p5"/>
            <p:cNvSpPr txBox="1"/>
            <p:nvPr/>
          </p:nvSpPr>
          <p:spPr>
            <a:xfrm>
              <a:off x="0" y="2021784"/>
              <a:ext cx="7837931" cy="46291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1950">
                  <a:solidFill>
                    <a:srgbClr val="FEFEFE"/>
                  </a:solidFill>
                  <a:latin typeface="Arial"/>
                  <a:ea typeface="Arial"/>
                  <a:cs typeface="Arial"/>
                  <a:sym typeface="Arial"/>
                </a:rPr>
                <a:t>Diagrama de seis estados</a:t>
              </a:r>
              <a:endParaRPr/>
            </a:p>
          </p:txBody>
        </p:sp>
      </p:grpSp>
      <p:grpSp>
        <p:nvGrpSpPr>
          <p:cNvPr id="140" name="Google Shape;140;p5"/>
          <p:cNvGrpSpPr/>
          <p:nvPr/>
        </p:nvGrpSpPr>
        <p:grpSpPr>
          <a:xfrm>
            <a:off x="11380851" y="7618138"/>
            <a:ext cx="5878449" cy="1640163"/>
            <a:chOff x="0" y="-9525"/>
            <a:chExt cx="7837931" cy="2186884"/>
          </a:xfrm>
        </p:grpSpPr>
        <p:sp>
          <p:nvSpPr>
            <p:cNvPr id="141" name="Google Shape;141;p5"/>
            <p:cNvSpPr txBox="1"/>
            <p:nvPr/>
          </p:nvSpPr>
          <p:spPr>
            <a:xfrm>
              <a:off x="0" y="-9525"/>
              <a:ext cx="7837931" cy="796925"/>
            </a:xfrm>
            <a:prstGeom prst="rect">
              <a:avLst/>
            </a:prstGeom>
            <a:noFill/>
            <a:ln>
              <a:noFill/>
            </a:ln>
          </p:spPr>
          <p:txBody>
            <a:bodyPr anchorCtr="0" anchor="t" bIns="0" lIns="0" spcFirstLastPara="1" rIns="0" wrap="square" tIns="0">
              <a:spAutoFit/>
            </a:bodyPr>
            <a:lstStyle/>
            <a:p>
              <a:pPr indent="0" lvl="0" marL="0" marR="0" rtl="0" algn="r">
                <a:lnSpc>
                  <a:spcPct val="26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5"/>
            <p:cNvSpPr txBox="1"/>
            <p:nvPr/>
          </p:nvSpPr>
          <p:spPr>
            <a:xfrm>
              <a:off x="0" y="1714444"/>
              <a:ext cx="7837931" cy="462915"/>
            </a:xfrm>
            <a:prstGeom prst="rect">
              <a:avLst/>
            </a:prstGeom>
            <a:noFill/>
            <a:ln>
              <a:noFill/>
            </a:ln>
          </p:spPr>
          <p:txBody>
            <a:bodyPr anchorCtr="0" anchor="t" bIns="0" lIns="0" spcFirstLastPara="1" rIns="0" wrap="square" tIns="0">
              <a:spAutoFit/>
            </a:bodyPr>
            <a:lstStyle/>
            <a:p>
              <a:pPr indent="0" lvl="0" marL="0" marR="0" rtl="0" algn="r">
                <a:lnSpc>
                  <a:spcPct val="150000"/>
                </a:lnSpc>
                <a:spcBef>
                  <a:spcPts val="0"/>
                </a:spcBef>
                <a:spcAft>
                  <a:spcPts val="0"/>
                </a:spcAft>
                <a:buNone/>
              </a:pPr>
              <a:r>
                <a:rPr lang="en-US" sz="1950">
                  <a:solidFill>
                    <a:srgbClr val="FEFEFE"/>
                  </a:solidFill>
                  <a:latin typeface="Arial"/>
                  <a:ea typeface="Arial"/>
                  <a:cs typeface="Arial"/>
                  <a:sym typeface="Arial"/>
                </a:rPr>
                <a:t>.</a:t>
              </a:r>
              <a:endParaRPr/>
            </a:p>
          </p:txBody>
        </p:sp>
      </p:grpSp>
      <p:sp>
        <p:nvSpPr>
          <p:cNvPr id="143" name="Google Shape;143;p5"/>
          <p:cNvSpPr/>
          <p:nvPr/>
        </p:nvSpPr>
        <p:spPr>
          <a:xfrm>
            <a:off x="-388605" y="5976208"/>
            <a:ext cx="4356529" cy="4653739"/>
          </a:xfrm>
          <a:prstGeom prst="rect">
            <a:avLst/>
          </a:prstGeom>
          <a:solidFill>
            <a:srgbClr val="A5C3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2191155" y="8256053"/>
            <a:ext cx="5752486" cy="577827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13931470" y="-340340"/>
            <a:ext cx="4711868" cy="4955777"/>
          </a:xfrm>
          <a:prstGeom prst="rect">
            <a:avLst/>
          </a:prstGeom>
          <a:solidFill>
            <a:srgbClr val="A5C3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10344356" y="-3747323"/>
            <a:ext cx="5752486" cy="577827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5"/>
          <p:cNvPicPr preferRelativeResize="0"/>
          <p:nvPr/>
        </p:nvPicPr>
        <p:blipFill rotWithShape="1">
          <a:blip r:embed="rId3">
            <a:alphaModFix/>
          </a:blip>
          <a:srcRect b="0" l="0" r="0" t="0"/>
          <a:stretch/>
        </p:blipFill>
        <p:spPr>
          <a:xfrm>
            <a:off x="1392425" y="3181275"/>
            <a:ext cx="15202449" cy="6827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64AB"/>
        </a:solidFill>
      </p:bgPr>
    </p:bg>
    <p:spTree>
      <p:nvGrpSpPr>
        <p:cNvPr id="151" name="Shape 151"/>
        <p:cNvGrpSpPr/>
        <p:nvPr/>
      </p:nvGrpSpPr>
      <p:grpSpPr>
        <a:xfrm>
          <a:off x="0" y="0"/>
          <a:ext cx="0" cy="0"/>
          <a:chOff x="0" y="0"/>
          <a:chExt cx="0" cy="0"/>
        </a:xfrm>
      </p:grpSpPr>
      <p:grpSp>
        <p:nvGrpSpPr>
          <p:cNvPr id="152" name="Google Shape;152;p6"/>
          <p:cNvGrpSpPr/>
          <p:nvPr/>
        </p:nvGrpSpPr>
        <p:grpSpPr>
          <a:xfrm>
            <a:off x="1028700" y="1021556"/>
            <a:ext cx="5878449" cy="2461218"/>
            <a:chOff x="0" y="-9525"/>
            <a:chExt cx="7837931" cy="3281624"/>
          </a:xfrm>
        </p:grpSpPr>
        <p:sp>
          <p:nvSpPr>
            <p:cNvPr id="153" name="Google Shape;153;p6"/>
            <p:cNvSpPr txBox="1"/>
            <p:nvPr/>
          </p:nvSpPr>
          <p:spPr>
            <a:xfrm>
              <a:off x="0" y="-9525"/>
              <a:ext cx="7837931" cy="2371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900">
                  <a:solidFill>
                    <a:srgbClr val="FEFEFE"/>
                  </a:solidFill>
                  <a:latin typeface="Arial"/>
                  <a:ea typeface="Arial"/>
                  <a:cs typeface="Arial"/>
                  <a:sym typeface="Arial"/>
                </a:rPr>
                <a:t>Diagrama de estados para mensajes de la LCD</a:t>
              </a:r>
              <a:endParaRPr/>
            </a:p>
          </p:txBody>
        </p:sp>
        <p:sp>
          <p:nvSpPr>
            <p:cNvPr id="154" name="Google Shape;154;p6"/>
            <p:cNvSpPr txBox="1"/>
            <p:nvPr/>
          </p:nvSpPr>
          <p:spPr>
            <a:xfrm>
              <a:off x="0" y="2809184"/>
              <a:ext cx="7837931" cy="462915"/>
            </a:xfrm>
            <a:prstGeom prst="rect">
              <a:avLst/>
            </a:prstGeom>
            <a:noFill/>
            <a:ln>
              <a:noFill/>
            </a:ln>
          </p:spPr>
          <p:txBody>
            <a:bodyPr anchorCtr="0" anchor="t" bIns="0" lIns="0" spcFirstLastPara="1" rIns="0" wrap="square" tIns="0">
              <a:spAutoFit/>
            </a:bodyPr>
            <a:lstStyle/>
            <a:p>
              <a:pPr indent="0" lvl="0" marL="0" marR="0" rtl="0" algn="l">
                <a:lnSpc>
                  <a:spcPct val="162500"/>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5" name="Google Shape;155;p6"/>
          <p:cNvGrpSpPr/>
          <p:nvPr/>
        </p:nvGrpSpPr>
        <p:grpSpPr>
          <a:xfrm>
            <a:off x="11380851" y="7618138"/>
            <a:ext cx="5878449" cy="1640163"/>
            <a:chOff x="0" y="-9525"/>
            <a:chExt cx="7837931" cy="2186884"/>
          </a:xfrm>
        </p:grpSpPr>
        <p:sp>
          <p:nvSpPr>
            <p:cNvPr id="156" name="Google Shape;156;p6"/>
            <p:cNvSpPr txBox="1"/>
            <p:nvPr/>
          </p:nvSpPr>
          <p:spPr>
            <a:xfrm>
              <a:off x="0" y="-9525"/>
              <a:ext cx="7837931" cy="796925"/>
            </a:xfrm>
            <a:prstGeom prst="rect">
              <a:avLst/>
            </a:prstGeom>
            <a:noFill/>
            <a:ln>
              <a:noFill/>
            </a:ln>
          </p:spPr>
          <p:txBody>
            <a:bodyPr anchorCtr="0" anchor="t" bIns="0" lIns="0" spcFirstLastPara="1" rIns="0" wrap="square" tIns="0">
              <a:spAutoFit/>
            </a:bodyPr>
            <a:lstStyle/>
            <a:p>
              <a:pPr indent="0" lvl="0" marL="0" marR="0" rtl="0" algn="r">
                <a:lnSpc>
                  <a:spcPct val="26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6"/>
            <p:cNvSpPr txBox="1"/>
            <p:nvPr/>
          </p:nvSpPr>
          <p:spPr>
            <a:xfrm>
              <a:off x="0" y="1714444"/>
              <a:ext cx="7837931" cy="462915"/>
            </a:xfrm>
            <a:prstGeom prst="rect">
              <a:avLst/>
            </a:prstGeom>
            <a:noFill/>
            <a:ln>
              <a:noFill/>
            </a:ln>
          </p:spPr>
          <p:txBody>
            <a:bodyPr anchorCtr="0" anchor="t" bIns="0" lIns="0" spcFirstLastPara="1" rIns="0" wrap="square" tIns="0">
              <a:spAutoFit/>
            </a:bodyPr>
            <a:lstStyle/>
            <a:p>
              <a:pPr indent="0" lvl="0" marL="0" marR="0" rtl="0" algn="r">
                <a:lnSpc>
                  <a:spcPct val="162500"/>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8" name="Google Shape;158;p6"/>
          <p:cNvSpPr/>
          <p:nvPr/>
        </p:nvSpPr>
        <p:spPr>
          <a:xfrm>
            <a:off x="-388605" y="5976208"/>
            <a:ext cx="4356529" cy="4653739"/>
          </a:xfrm>
          <a:prstGeom prst="rect">
            <a:avLst/>
          </a:prstGeom>
          <a:solidFill>
            <a:srgbClr val="A5C3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p:nvPr/>
        </p:nvSpPr>
        <p:spPr>
          <a:xfrm>
            <a:off x="2191155" y="8256053"/>
            <a:ext cx="5752486" cy="577827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13931470" y="-340340"/>
            <a:ext cx="4711868" cy="4955777"/>
          </a:xfrm>
          <a:prstGeom prst="rect">
            <a:avLst/>
          </a:prstGeom>
          <a:solidFill>
            <a:srgbClr val="A5C3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10344356" y="-3747323"/>
            <a:ext cx="5752486" cy="577827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https://www.overleaf.com/project/5fd7f84ef3da9f2fbc2d7efa/file/5fd933e7d6228ff97d4047ea" id="162" name="Google Shape;162;p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3" name="Google Shape;163;p6"/>
          <p:cNvPicPr preferRelativeResize="0"/>
          <p:nvPr/>
        </p:nvPicPr>
        <p:blipFill rotWithShape="1">
          <a:blip r:embed="rId3">
            <a:alphaModFix/>
          </a:blip>
          <a:srcRect b="0" l="0" r="0" t="0"/>
          <a:stretch/>
        </p:blipFill>
        <p:spPr>
          <a:xfrm>
            <a:off x="3061451" y="2353305"/>
            <a:ext cx="12295117" cy="75580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167" name="Shape 167"/>
        <p:cNvGrpSpPr/>
        <p:nvPr/>
      </p:nvGrpSpPr>
      <p:grpSpPr>
        <a:xfrm>
          <a:off x="0" y="0"/>
          <a:ext cx="0" cy="0"/>
          <a:chOff x="0" y="0"/>
          <a:chExt cx="0" cy="0"/>
        </a:xfrm>
      </p:grpSpPr>
      <p:sp>
        <p:nvSpPr>
          <p:cNvPr id="168" name="Google Shape;168;p7"/>
          <p:cNvSpPr txBox="1"/>
          <p:nvPr/>
        </p:nvSpPr>
        <p:spPr>
          <a:xfrm>
            <a:off x="9878881" y="8842058"/>
            <a:ext cx="7380419" cy="416243"/>
          </a:xfrm>
          <a:prstGeom prst="rect">
            <a:avLst/>
          </a:prstGeom>
          <a:noFill/>
          <a:ln>
            <a:noFill/>
          </a:ln>
        </p:spPr>
        <p:txBody>
          <a:bodyPr anchorCtr="0" anchor="t" bIns="0" lIns="0" spcFirstLastPara="1" rIns="0" wrap="square" tIns="0">
            <a:spAutoFit/>
          </a:bodyPr>
          <a:lstStyle/>
          <a:p>
            <a:pPr indent="0" lvl="0" marL="0" marR="0" rtl="0" algn="r">
              <a:lnSpc>
                <a:spcPct val="149978"/>
              </a:lnSpc>
              <a:spcBef>
                <a:spcPts val="0"/>
              </a:spcBef>
              <a:spcAft>
                <a:spcPts val="0"/>
              </a:spcAft>
              <a:buNone/>
            </a:pPr>
            <a:r>
              <a:rPr lang="en-US" sz="5125">
                <a:solidFill>
                  <a:srgbClr val="1264AB"/>
                </a:solidFill>
                <a:latin typeface="Arial"/>
                <a:ea typeface="Arial"/>
                <a:cs typeface="Arial"/>
                <a:sym typeface="Arial"/>
              </a:rPr>
              <a:t>Componentes</a:t>
            </a:r>
            <a:r>
              <a:rPr lang="en-US" sz="2325">
                <a:solidFill>
                  <a:srgbClr val="1264AB"/>
                </a:solidFill>
                <a:latin typeface="Arial"/>
                <a:ea typeface="Arial"/>
                <a:cs typeface="Arial"/>
                <a:sym typeface="Arial"/>
              </a:rPr>
              <a:t>.</a:t>
            </a:r>
            <a:endParaRPr/>
          </a:p>
        </p:txBody>
      </p:sp>
      <p:grpSp>
        <p:nvGrpSpPr>
          <p:cNvPr id="169" name="Google Shape;169;p7"/>
          <p:cNvGrpSpPr/>
          <p:nvPr/>
        </p:nvGrpSpPr>
        <p:grpSpPr>
          <a:xfrm>
            <a:off x="13170022" y="-1928640"/>
            <a:ext cx="4089278" cy="6146207"/>
            <a:chOff x="0" y="0"/>
            <a:chExt cx="5452370" cy="8194943"/>
          </a:xfrm>
        </p:grpSpPr>
        <p:sp>
          <p:nvSpPr>
            <p:cNvPr id="170" name="Google Shape;170;p7"/>
            <p:cNvSpPr/>
            <p:nvPr/>
          </p:nvSpPr>
          <p:spPr>
            <a:xfrm>
              <a:off x="0" y="0"/>
              <a:ext cx="512927" cy="8194943"/>
            </a:xfrm>
            <a:prstGeom prst="rect">
              <a:avLst/>
            </a:prstGeom>
            <a:solidFill>
              <a:srgbClr val="A5C3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
            <p:cNvSpPr/>
            <p:nvPr/>
          </p:nvSpPr>
          <p:spPr>
            <a:xfrm>
              <a:off x="1646481" y="0"/>
              <a:ext cx="512927" cy="8194943"/>
            </a:xfrm>
            <a:prstGeom prst="rect">
              <a:avLst/>
            </a:prstGeom>
            <a:solidFill>
              <a:srgbClr val="126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a:off x="3292962" y="0"/>
              <a:ext cx="512927" cy="8194943"/>
            </a:xfrm>
            <a:prstGeom prst="rect">
              <a:avLst/>
            </a:prstGeom>
            <a:solidFill>
              <a:srgbClr val="A5C3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a:off x="4939443" y="0"/>
              <a:ext cx="512927" cy="8194943"/>
            </a:xfrm>
            <a:prstGeom prst="rect">
              <a:avLst/>
            </a:prstGeom>
            <a:solidFill>
              <a:srgbClr val="126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4" name="Google Shape;174;p7"/>
          <p:cNvPicPr preferRelativeResize="0"/>
          <p:nvPr/>
        </p:nvPicPr>
        <p:blipFill rotWithShape="1">
          <a:blip r:embed="rId3">
            <a:alphaModFix/>
          </a:blip>
          <a:srcRect b="0" l="0" r="0" t="0"/>
          <a:stretch/>
        </p:blipFill>
        <p:spPr>
          <a:xfrm>
            <a:off x="180161" y="1376395"/>
            <a:ext cx="3509540" cy="2993590"/>
          </a:xfrm>
          <a:prstGeom prst="rect">
            <a:avLst/>
          </a:prstGeom>
          <a:noFill/>
          <a:ln>
            <a:noFill/>
          </a:ln>
        </p:spPr>
      </p:pic>
      <p:pic>
        <p:nvPicPr>
          <p:cNvPr id="175" name="Google Shape;175;p7"/>
          <p:cNvPicPr preferRelativeResize="0"/>
          <p:nvPr/>
        </p:nvPicPr>
        <p:blipFill rotWithShape="1">
          <a:blip r:embed="rId4">
            <a:alphaModFix/>
          </a:blip>
          <a:srcRect b="0" l="0" r="0" t="0"/>
          <a:stretch/>
        </p:blipFill>
        <p:spPr>
          <a:xfrm>
            <a:off x="4270118" y="2688948"/>
            <a:ext cx="4493617" cy="2216446"/>
          </a:xfrm>
          <a:prstGeom prst="rect">
            <a:avLst/>
          </a:prstGeom>
          <a:noFill/>
          <a:ln>
            <a:noFill/>
          </a:ln>
        </p:spPr>
      </p:pic>
      <p:pic>
        <p:nvPicPr>
          <p:cNvPr id="176" name="Google Shape;176;p7"/>
          <p:cNvPicPr preferRelativeResize="0"/>
          <p:nvPr/>
        </p:nvPicPr>
        <p:blipFill>
          <a:blip r:embed="rId5">
            <a:alphaModFix/>
          </a:blip>
          <a:stretch>
            <a:fillRect/>
          </a:stretch>
        </p:blipFill>
        <p:spPr>
          <a:xfrm>
            <a:off x="788170" y="6197669"/>
            <a:ext cx="6109642" cy="3398488"/>
          </a:xfrm>
          <a:prstGeom prst="rect">
            <a:avLst/>
          </a:prstGeom>
          <a:noFill/>
          <a:ln>
            <a:noFill/>
          </a:ln>
        </p:spPr>
      </p:pic>
      <p:pic>
        <p:nvPicPr>
          <p:cNvPr id="177" name="Google Shape;177;p7"/>
          <p:cNvPicPr preferRelativeResize="0"/>
          <p:nvPr/>
        </p:nvPicPr>
        <p:blipFill>
          <a:blip r:embed="rId6">
            <a:alphaModFix/>
          </a:blip>
          <a:stretch>
            <a:fillRect/>
          </a:stretch>
        </p:blipFill>
        <p:spPr>
          <a:xfrm>
            <a:off x="8647451" y="5279525"/>
            <a:ext cx="4493600" cy="4493600"/>
          </a:xfrm>
          <a:prstGeom prst="rect">
            <a:avLst/>
          </a:prstGeom>
          <a:noFill/>
          <a:ln>
            <a:noFill/>
          </a:ln>
        </p:spPr>
      </p:pic>
      <p:pic>
        <p:nvPicPr>
          <p:cNvPr id="178" name="Google Shape;178;p7"/>
          <p:cNvPicPr preferRelativeResize="0"/>
          <p:nvPr/>
        </p:nvPicPr>
        <p:blipFill>
          <a:blip r:embed="rId7">
            <a:alphaModFix/>
          </a:blip>
          <a:stretch>
            <a:fillRect/>
          </a:stretch>
        </p:blipFill>
        <p:spPr>
          <a:xfrm>
            <a:off x="9878871" y="2521243"/>
            <a:ext cx="2551901" cy="2551864"/>
          </a:xfrm>
          <a:prstGeom prst="rect">
            <a:avLst/>
          </a:prstGeom>
          <a:noFill/>
          <a:ln>
            <a:noFill/>
          </a:ln>
        </p:spPr>
      </p:pic>
      <p:pic>
        <p:nvPicPr>
          <p:cNvPr id="179" name="Google Shape;179;p7"/>
          <p:cNvPicPr preferRelativeResize="0"/>
          <p:nvPr/>
        </p:nvPicPr>
        <p:blipFill>
          <a:blip r:embed="rId8">
            <a:alphaModFix/>
          </a:blip>
          <a:stretch>
            <a:fillRect/>
          </a:stretch>
        </p:blipFill>
        <p:spPr>
          <a:xfrm>
            <a:off x="13141050" y="4718303"/>
            <a:ext cx="4089274" cy="36190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183" name="Shape 183"/>
        <p:cNvGrpSpPr/>
        <p:nvPr/>
      </p:nvGrpSpPr>
      <p:grpSpPr>
        <a:xfrm>
          <a:off x="0" y="0"/>
          <a:ext cx="0" cy="0"/>
          <a:chOff x="0" y="0"/>
          <a:chExt cx="0" cy="0"/>
        </a:xfrm>
      </p:grpSpPr>
      <p:sp>
        <p:nvSpPr>
          <p:cNvPr id="184" name="Google Shape;184;p8"/>
          <p:cNvSpPr/>
          <p:nvPr/>
        </p:nvSpPr>
        <p:spPr>
          <a:xfrm>
            <a:off x="-341108" y="7070557"/>
            <a:ext cx="3912356" cy="3605490"/>
          </a:xfrm>
          <a:prstGeom prst="rect">
            <a:avLst/>
          </a:prstGeom>
          <a:solidFill>
            <a:srgbClr val="A5C3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6444085" y="-2735081"/>
            <a:ext cx="5399829" cy="542403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26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txBox="1"/>
          <p:nvPr/>
        </p:nvSpPr>
        <p:spPr>
          <a:xfrm>
            <a:off x="9878881" y="8842058"/>
            <a:ext cx="7380419" cy="466410"/>
          </a:xfrm>
          <a:prstGeom prst="rect">
            <a:avLst/>
          </a:prstGeom>
          <a:noFill/>
          <a:ln>
            <a:noFill/>
          </a:ln>
        </p:spPr>
        <p:txBody>
          <a:bodyPr anchorCtr="0" anchor="t" bIns="0" lIns="0" spcFirstLastPara="1" rIns="0" wrap="square" tIns="0">
            <a:spAutoFit/>
          </a:bodyPr>
          <a:lstStyle/>
          <a:p>
            <a:pPr indent="0" lvl="0" marL="0" marR="0" rtl="0" algn="r">
              <a:lnSpc>
                <a:spcPct val="79250"/>
              </a:lnSpc>
              <a:spcBef>
                <a:spcPts val="0"/>
              </a:spcBef>
              <a:spcAft>
                <a:spcPts val="0"/>
              </a:spcAft>
              <a:buNone/>
            </a:pPr>
            <a:r>
              <a:rPr b="1" lang="en-US" sz="4400">
                <a:solidFill>
                  <a:srgbClr val="1264AB"/>
                </a:solidFill>
                <a:latin typeface="Arial"/>
                <a:ea typeface="Arial"/>
                <a:cs typeface="Arial"/>
                <a:sym typeface="Arial"/>
              </a:rPr>
              <a:t>Montaje</a:t>
            </a:r>
            <a:r>
              <a:rPr lang="en-US" sz="2325">
                <a:solidFill>
                  <a:srgbClr val="1264AB"/>
                </a:solidFill>
                <a:latin typeface="Arial"/>
                <a:ea typeface="Arial"/>
                <a:cs typeface="Arial"/>
                <a:sym typeface="Arial"/>
              </a:rPr>
              <a:t>.</a:t>
            </a:r>
            <a:endParaRPr/>
          </a:p>
        </p:txBody>
      </p:sp>
      <p:sp>
        <p:nvSpPr>
          <p:cNvPr id="187" name="Google Shape;187;p8"/>
          <p:cNvSpPr/>
          <p:nvPr/>
        </p:nvSpPr>
        <p:spPr>
          <a:xfrm>
            <a:off x="16465341" y="1028700"/>
            <a:ext cx="2100129" cy="5168980"/>
          </a:xfrm>
          <a:prstGeom prst="rect">
            <a:avLst/>
          </a:prstGeom>
          <a:solidFill>
            <a:srgbClr val="A5C3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8"/>
          <p:cNvGrpSpPr/>
          <p:nvPr/>
        </p:nvGrpSpPr>
        <p:grpSpPr>
          <a:xfrm>
            <a:off x="13170022" y="-1928640"/>
            <a:ext cx="4089278" cy="6146207"/>
            <a:chOff x="0" y="0"/>
            <a:chExt cx="5452370" cy="8194943"/>
          </a:xfrm>
        </p:grpSpPr>
        <p:sp>
          <p:nvSpPr>
            <p:cNvPr id="189" name="Google Shape;189;p8"/>
            <p:cNvSpPr/>
            <p:nvPr/>
          </p:nvSpPr>
          <p:spPr>
            <a:xfrm>
              <a:off x="0" y="0"/>
              <a:ext cx="512927" cy="8194943"/>
            </a:xfrm>
            <a:prstGeom prst="rect">
              <a:avLst/>
            </a:prstGeom>
            <a:solidFill>
              <a:srgbClr val="A5C3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1646481" y="0"/>
              <a:ext cx="512927" cy="8194943"/>
            </a:xfrm>
            <a:prstGeom prst="rect">
              <a:avLst/>
            </a:prstGeom>
            <a:solidFill>
              <a:srgbClr val="126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3292962" y="0"/>
              <a:ext cx="512927" cy="8194943"/>
            </a:xfrm>
            <a:prstGeom prst="rect">
              <a:avLst/>
            </a:prstGeom>
            <a:solidFill>
              <a:srgbClr val="A5C3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4939443" y="0"/>
              <a:ext cx="512927" cy="8194943"/>
            </a:xfrm>
            <a:prstGeom prst="rect">
              <a:avLst/>
            </a:prstGeom>
            <a:solidFill>
              <a:srgbClr val="126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3" name="Google Shape;193;p8"/>
          <p:cNvPicPr preferRelativeResize="0"/>
          <p:nvPr/>
        </p:nvPicPr>
        <p:blipFill rotWithShape="1">
          <a:blip r:embed="rId3">
            <a:alphaModFix/>
          </a:blip>
          <a:srcRect b="0" l="0" r="0" t="0"/>
          <a:stretch/>
        </p:blipFill>
        <p:spPr>
          <a:xfrm>
            <a:off x="5166701" y="3286946"/>
            <a:ext cx="3048000" cy="5210175"/>
          </a:xfrm>
          <a:prstGeom prst="rect">
            <a:avLst/>
          </a:prstGeom>
          <a:noFill/>
          <a:ln>
            <a:noFill/>
          </a:ln>
        </p:spPr>
      </p:pic>
      <p:pic>
        <p:nvPicPr>
          <p:cNvPr id="194" name="Google Shape;194;p8"/>
          <p:cNvPicPr preferRelativeResize="0"/>
          <p:nvPr/>
        </p:nvPicPr>
        <p:blipFill rotWithShape="1">
          <a:blip r:embed="rId4">
            <a:alphaModFix/>
          </a:blip>
          <a:srcRect b="0" l="0" r="0" t="0"/>
          <a:stretch/>
        </p:blipFill>
        <p:spPr>
          <a:xfrm>
            <a:off x="9526076" y="3286946"/>
            <a:ext cx="3067050" cy="4162425"/>
          </a:xfrm>
          <a:prstGeom prst="rect">
            <a:avLst/>
          </a:prstGeom>
          <a:noFill/>
          <a:ln>
            <a:noFill/>
          </a:ln>
        </p:spPr>
      </p:pic>
      <p:pic>
        <p:nvPicPr>
          <p:cNvPr id="195" name="Google Shape;195;p8"/>
          <p:cNvPicPr preferRelativeResize="0"/>
          <p:nvPr/>
        </p:nvPicPr>
        <p:blipFill rotWithShape="1">
          <a:blip r:embed="rId5">
            <a:alphaModFix/>
          </a:blip>
          <a:srcRect b="0" l="0" r="0" t="0"/>
          <a:stretch/>
        </p:blipFill>
        <p:spPr>
          <a:xfrm>
            <a:off x="14079109" y="3286946"/>
            <a:ext cx="3000375" cy="4810125"/>
          </a:xfrm>
          <a:prstGeom prst="rect">
            <a:avLst/>
          </a:prstGeom>
          <a:noFill/>
          <a:ln>
            <a:noFill/>
          </a:ln>
        </p:spPr>
      </p:pic>
      <p:pic>
        <p:nvPicPr>
          <p:cNvPr id="196" name="Google Shape;196;p8"/>
          <p:cNvPicPr preferRelativeResize="0"/>
          <p:nvPr/>
        </p:nvPicPr>
        <p:blipFill rotWithShape="1">
          <a:blip r:embed="rId6">
            <a:alphaModFix/>
          </a:blip>
          <a:srcRect b="0" l="0" r="0" t="0"/>
          <a:stretch/>
        </p:blipFill>
        <p:spPr>
          <a:xfrm>
            <a:off x="495121" y="3418999"/>
            <a:ext cx="3076127" cy="40949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200" name="Shape 200"/>
        <p:cNvGrpSpPr/>
        <p:nvPr/>
      </p:nvGrpSpPr>
      <p:grpSpPr>
        <a:xfrm>
          <a:off x="0" y="0"/>
          <a:ext cx="0" cy="0"/>
          <a:chOff x="0" y="0"/>
          <a:chExt cx="0" cy="0"/>
        </a:xfrm>
      </p:grpSpPr>
      <p:sp>
        <p:nvSpPr>
          <p:cNvPr id="201" name="Google Shape;201;p9"/>
          <p:cNvSpPr txBox="1"/>
          <p:nvPr/>
        </p:nvSpPr>
        <p:spPr>
          <a:xfrm>
            <a:off x="4492194" y="2190750"/>
            <a:ext cx="8236806" cy="383858"/>
          </a:xfrm>
          <a:prstGeom prst="rect">
            <a:avLst/>
          </a:prstGeom>
          <a:noFill/>
          <a:ln>
            <a:noFill/>
          </a:ln>
        </p:spPr>
        <p:txBody>
          <a:bodyPr anchorCtr="0" anchor="t" bIns="0" lIns="0" spcFirstLastPara="1" rIns="0" wrap="square" tIns="0">
            <a:spAutoFit/>
          </a:bodyPr>
          <a:lstStyle/>
          <a:p>
            <a:pPr indent="0" lvl="0" marL="0" marR="0" rtl="0" algn="l">
              <a:lnSpc>
                <a:spcPct val="149977"/>
              </a:lnSpc>
              <a:spcBef>
                <a:spcPts val="0"/>
              </a:spcBef>
              <a:spcAft>
                <a:spcPts val="0"/>
              </a:spcAft>
              <a:buNone/>
            </a:pPr>
            <a:r>
              <a:rPr lang="en-US" sz="2175">
                <a:solidFill>
                  <a:srgbClr val="1264AB"/>
                </a:solidFill>
                <a:latin typeface="Arial"/>
                <a:ea typeface="Arial"/>
                <a:cs typeface="Arial"/>
                <a:sym typeface="Arial"/>
              </a:rPr>
              <a:t>A continuación se muestran los diferentes mensajes en la LCD.</a:t>
            </a:r>
            <a:endParaRPr/>
          </a:p>
        </p:txBody>
      </p:sp>
      <p:sp>
        <p:nvSpPr>
          <p:cNvPr id="202" name="Google Shape;202;p9"/>
          <p:cNvSpPr/>
          <p:nvPr/>
        </p:nvSpPr>
        <p:spPr>
          <a:xfrm>
            <a:off x="-1273185" y="-1860435"/>
            <a:ext cx="5752486" cy="577827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C3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
          <p:cNvSpPr txBox="1"/>
          <p:nvPr/>
        </p:nvSpPr>
        <p:spPr>
          <a:xfrm>
            <a:off x="1028700" y="1019175"/>
            <a:ext cx="10366357" cy="1228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000">
                <a:solidFill>
                  <a:srgbClr val="1264AB"/>
                </a:solidFill>
                <a:latin typeface="Arial"/>
                <a:ea typeface="Arial"/>
                <a:cs typeface="Arial"/>
                <a:sym typeface="Arial"/>
              </a:rPr>
              <a:t>Mensajes en LCD</a:t>
            </a:r>
            <a:endParaRPr/>
          </a:p>
        </p:txBody>
      </p:sp>
      <p:sp>
        <p:nvSpPr>
          <p:cNvPr id="204" name="Google Shape;204;p9"/>
          <p:cNvSpPr/>
          <p:nvPr/>
        </p:nvSpPr>
        <p:spPr>
          <a:xfrm>
            <a:off x="12384633" y="7162423"/>
            <a:ext cx="4639920" cy="3498889"/>
          </a:xfrm>
          <a:prstGeom prst="rect">
            <a:avLst/>
          </a:prstGeom>
          <a:solidFill>
            <a:srgbClr val="A5C3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9"/>
          <p:cNvGrpSpPr/>
          <p:nvPr/>
        </p:nvGrpSpPr>
        <p:grpSpPr>
          <a:xfrm>
            <a:off x="14979914" y="7162423"/>
            <a:ext cx="4089278" cy="6146207"/>
            <a:chOff x="0" y="0"/>
            <a:chExt cx="5452370" cy="8194943"/>
          </a:xfrm>
        </p:grpSpPr>
        <p:sp>
          <p:nvSpPr>
            <p:cNvPr id="206" name="Google Shape;206;p9"/>
            <p:cNvSpPr/>
            <p:nvPr/>
          </p:nvSpPr>
          <p:spPr>
            <a:xfrm>
              <a:off x="0" y="0"/>
              <a:ext cx="512927" cy="8194943"/>
            </a:xfrm>
            <a:prstGeom prst="rect">
              <a:avLst/>
            </a:prstGeom>
            <a:solidFill>
              <a:srgbClr val="126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9"/>
            <p:cNvSpPr/>
            <p:nvPr/>
          </p:nvSpPr>
          <p:spPr>
            <a:xfrm>
              <a:off x="1646481" y="0"/>
              <a:ext cx="512927" cy="8194943"/>
            </a:xfrm>
            <a:prstGeom prst="rect">
              <a:avLst/>
            </a:prstGeom>
            <a:solidFill>
              <a:srgbClr val="126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
            <p:cNvSpPr/>
            <p:nvPr/>
          </p:nvSpPr>
          <p:spPr>
            <a:xfrm>
              <a:off x="3292962" y="0"/>
              <a:ext cx="512927" cy="8194943"/>
            </a:xfrm>
            <a:prstGeom prst="rect">
              <a:avLst/>
            </a:prstGeom>
            <a:solidFill>
              <a:srgbClr val="126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9"/>
            <p:cNvSpPr/>
            <p:nvPr/>
          </p:nvSpPr>
          <p:spPr>
            <a:xfrm>
              <a:off x="4939443" y="0"/>
              <a:ext cx="512927" cy="8194943"/>
            </a:xfrm>
            <a:prstGeom prst="rect">
              <a:avLst/>
            </a:prstGeom>
            <a:solidFill>
              <a:srgbClr val="1264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https://www.overleaf.com/project/5fd7f84ef3da9f2fbc2d7efa/file/5fd93ce985b20168e9ac406c" id="210" name="Google Shape;210;p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11" name="Google Shape;211;p9"/>
          <p:cNvPicPr preferRelativeResize="0"/>
          <p:nvPr/>
        </p:nvPicPr>
        <p:blipFill rotWithShape="1">
          <a:blip r:embed="rId3">
            <a:alphaModFix/>
          </a:blip>
          <a:srcRect b="0" l="0" r="0" t="0"/>
          <a:stretch/>
        </p:blipFill>
        <p:spPr>
          <a:xfrm>
            <a:off x="13424522" y="3163681"/>
            <a:ext cx="4177025" cy="3429000"/>
          </a:xfrm>
          <a:prstGeom prst="rect">
            <a:avLst/>
          </a:prstGeom>
          <a:noFill/>
          <a:ln>
            <a:noFill/>
          </a:ln>
        </p:spPr>
      </p:pic>
      <p:pic>
        <p:nvPicPr>
          <p:cNvPr id="212" name="Google Shape;212;p9"/>
          <p:cNvPicPr preferRelativeResize="0"/>
          <p:nvPr/>
        </p:nvPicPr>
        <p:blipFill rotWithShape="1">
          <a:blip r:embed="rId4">
            <a:alphaModFix/>
          </a:blip>
          <a:srcRect b="0" l="0" r="0" t="0"/>
          <a:stretch/>
        </p:blipFill>
        <p:spPr>
          <a:xfrm>
            <a:off x="460375" y="3184118"/>
            <a:ext cx="7696200" cy="4899377"/>
          </a:xfrm>
          <a:prstGeom prst="rect">
            <a:avLst/>
          </a:prstGeom>
          <a:noFill/>
          <a:ln>
            <a:noFill/>
          </a:ln>
        </p:spPr>
      </p:pic>
      <p:pic>
        <p:nvPicPr>
          <p:cNvPr id="213" name="Google Shape;213;p9"/>
          <p:cNvPicPr preferRelativeResize="0"/>
          <p:nvPr/>
        </p:nvPicPr>
        <p:blipFill rotWithShape="1">
          <a:blip r:embed="rId5">
            <a:alphaModFix/>
          </a:blip>
          <a:srcRect b="0" l="0" r="0" t="0"/>
          <a:stretch/>
        </p:blipFill>
        <p:spPr>
          <a:xfrm>
            <a:off x="8518243" y="3169584"/>
            <a:ext cx="4467225" cy="5876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